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71" r:id="rId7"/>
    <p:sldId id="272" r:id="rId8"/>
    <p:sldId id="273" r:id="rId9"/>
    <p:sldId id="274" r:id="rId10"/>
    <p:sldId id="278" r:id="rId11"/>
    <p:sldId id="262" r:id="rId12"/>
    <p:sldId id="280" r:id="rId13"/>
    <p:sldId id="279" r:id="rId14"/>
    <p:sldId id="263" r:id="rId15"/>
    <p:sldId id="281" r:id="rId16"/>
    <p:sldId id="283" r:id="rId17"/>
    <p:sldId id="264" r:id="rId18"/>
    <p:sldId id="284" r:id="rId19"/>
    <p:sldId id="285" r:id="rId20"/>
    <p:sldId id="286" r:id="rId21"/>
    <p:sldId id="287" r:id="rId22"/>
    <p:sldId id="288" r:id="rId23"/>
    <p:sldId id="289" r:id="rId24"/>
    <p:sldId id="290" r:id="rId25"/>
    <p:sldId id="265" r:id="rId26"/>
    <p:sldId id="291" r:id="rId27"/>
    <p:sldId id="292" r:id="rId28"/>
    <p:sldId id="293" r:id="rId29"/>
    <p:sldId id="294" r:id="rId30"/>
    <p:sldId id="266" r:id="rId31"/>
    <p:sldId id="295" r:id="rId32"/>
    <p:sldId id="296" r:id="rId33"/>
    <p:sldId id="298" r:id="rId34"/>
    <p:sldId id="299" r:id="rId35"/>
    <p:sldId id="300" r:id="rId36"/>
    <p:sldId id="301" r:id="rId37"/>
    <p:sldId id="302" r:id="rId38"/>
    <p:sldId id="303" r:id="rId39"/>
    <p:sldId id="305" r:id="rId40"/>
    <p:sldId id="267" r:id="rId41"/>
    <p:sldId id="308" r:id="rId42"/>
    <p:sldId id="309" r:id="rId43"/>
    <p:sldId id="268" r:id="rId44"/>
    <p:sldId id="310" r:id="rId45"/>
    <p:sldId id="311" r:id="rId46"/>
    <p:sldId id="312" r:id="rId47"/>
    <p:sldId id="318" r:id="rId48"/>
    <p:sldId id="313" r:id="rId49"/>
    <p:sldId id="319" r:id="rId50"/>
    <p:sldId id="269" r:id="rId51"/>
    <p:sldId id="270" r:id="rId52"/>
    <p:sldId id="320" r:id="rId53"/>
    <p:sldId id="321" r:id="rId54"/>
    <p:sldId id="322" r:id="rId55"/>
    <p:sldId id="323" r:id="rId56"/>
    <p:sldId id="325" r:id="rId57"/>
    <p:sldId id="326" r:id="rId58"/>
    <p:sldId id="327" r:id="rId59"/>
    <p:sldId id="328" r:id="rId60"/>
    <p:sldId id="329" r:id="rId61"/>
    <p:sldId id="330" r:id="rId62"/>
    <p:sldId id="331" r:id="rId63"/>
    <p:sldId id="344" r:id="rId64"/>
    <p:sldId id="345" r:id="rId65"/>
    <p:sldId id="332" r:id="rId66"/>
    <p:sldId id="333" r:id="rId67"/>
    <p:sldId id="334" r:id="rId68"/>
    <p:sldId id="259" r:id="rId69"/>
    <p:sldId id="335" r:id="rId70"/>
    <p:sldId id="337" r:id="rId71"/>
    <p:sldId id="339" r:id="rId72"/>
    <p:sldId id="340" r:id="rId73"/>
    <p:sldId id="342" r:id="rId74"/>
    <p:sldId id="343" r:id="rId75"/>
    <p:sldId id="275" r:id="rId76"/>
    <p:sldId id="346" r:id="rId77"/>
    <p:sldId id="347" r:id="rId78"/>
    <p:sldId id="349" r:id="rId79"/>
    <p:sldId id="348" r:id="rId80"/>
    <p:sldId id="350" r:id="rId81"/>
    <p:sldId id="297" r:id="rId82"/>
    <p:sldId id="351"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4"/>
    <p:restoredTop sz="94681"/>
  </p:normalViewPr>
  <p:slideViewPr>
    <p:cSldViewPr snapToGrid="0">
      <p:cViewPr varScale="1">
        <p:scale>
          <a:sx n="109" d="100"/>
          <a:sy n="109" d="100"/>
        </p:scale>
        <p:origin x="208"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277D29-5CCB-4A12-BA4D-664FBAA8EEA4}" type="doc">
      <dgm:prSet loTypeId="urn:microsoft.com/office/officeart/2005/8/layout/hierarchy3" loCatId="hierarchy" qsTypeId="urn:microsoft.com/office/officeart/2005/8/quickstyle/simple1" qsCatId="simple" csTypeId="urn:microsoft.com/office/officeart/2005/8/colors/colorful1" csCatId="colorful" phldr="1"/>
      <dgm:spPr/>
      <dgm:t>
        <a:bodyPr/>
        <a:lstStyle/>
        <a:p>
          <a:endParaRPr lang="en-US"/>
        </a:p>
      </dgm:t>
    </dgm:pt>
    <dgm:pt modelId="{B52A2335-C10F-42BC-A24B-58A22F8AC0CA}">
      <dgm:prSet/>
      <dgm:spPr/>
      <dgm:t>
        <a:bodyPr/>
        <a:lstStyle/>
        <a:p>
          <a:r>
            <a:rPr lang="en-US" b="0" i="0" dirty="0"/>
            <a:t>a constitutional principle</a:t>
          </a:r>
          <a:endParaRPr lang="en-US" dirty="0"/>
        </a:p>
      </dgm:t>
    </dgm:pt>
    <dgm:pt modelId="{A712CC4E-8DBC-4147-9F49-9598F675D58B}" type="parTrans" cxnId="{B1BAFFA3-B496-46F8-A701-6DD22C59F6CC}">
      <dgm:prSet/>
      <dgm:spPr/>
      <dgm:t>
        <a:bodyPr/>
        <a:lstStyle/>
        <a:p>
          <a:endParaRPr lang="en-US"/>
        </a:p>
      </dgm:t>
    </dgm:pt>
    <dgm:pt modelId="{2132649E-498F-4150-9F7D-9496070F4522}" type="sibTrans" cxnId="{B1BAFFA3-B496-46F8-A701-6DD22C59F6CC}">
      <dgm:prSet/>
      <dgm:spPr/>
      <dgm:t>
        <a:bodyPr/>
        <a:lstStyle/>
        <a:p>
          <a:endParaRPr lang="en-US"/>
        </a:p>
      </dgm:t>
    </dgm:pt>
    <dgm:pt modelId="{FEAADAAC-E41C-47FF-980D-10EF924A7E76}">
      <dgm:prSet/>
      <dgm:spPr/>
      <dgm:t>
        <a:bodyPr/>
        <a:lstStyle/>
        <a:p>
          <a:r>
            <a:rPr lang="en-US" b="0" i="0" dirty="0"/>
            <a:t>a category of rights</a:t>
          </a:r>
          <a:endParaRPr lang="en-US" dirty="0"/>
        </a:p>
      </dgm:t>
    </dgm:pt>
    <dgm:pt modelId="{EF3C94CC-91BF-4640-B4E6-17F3E0455FF8}" type="parTrans" cxnId="{817EA35F-9E36-44F3-AA98-007925F9A61F}">
      <dgm:prSet/>
      <dgm:spPr/>
      <dgm:t>
        <a:bodyPr/>
        <a:lstStyle/>
        <a:p>
          <a:endParaRPr lang="en-US"/>
        </a:p>
      </dgm:t>
    </dgm:pt>
    <dgm:pt modelId="{077B30CD-C460-48C6-928F-CEF8BB41667A}" type="sibTrans" cxnId="{817EA35F-9E36-44F3-AA98-007925F9A61F}">
      <dgm:prSet/>
      <dgm:spPr/>
      <dgm:t>
        <a:bodyPr/>
        <a:lstStyle/>
        <a:p>
          <a:endParaRPr lang="en-US"/>
        </a:p>
      </dgm:t>
    </dgm:pt>
    <dgm:pt modelId="{CDADEE0C-E6F2-4F90-973D-F795C4A311C1}">
      <dgm:prSet/>
      <dgm:spPr/>
      <dgm:t>
        <a:bodyPr/>
        <a:lstStyle/>
        <a:p>
          <a:r>
            <a:rPr lang="en-US" b="0" i="0" dirty="0"/>
            <a:t>a right of itself</a:t>
          </a:r>
          <a:endParaRPr lang="en-US" dirty="0"/>
        </a:p>
      </dgm:t>
    </dgm:pt>
    <dgm:pt modelId="{23212C2B-EE32-49E9-99FA-AC29E2BFDFF6}" type="parTrans" cxnId="{AAA0235B-7981-42E3-BB8F-437313736C7C}">
      <dgm:prSet/>
      <dgm:spPr/>
      <dgm:t>
        <a:bodyPr/>
        <a:lstStyle/>
        <a:p>
          <a:endParaRPr lang="en-US"/>
        </a:p>
      </dgm:t>
    </dgm:pt>
    <dgm:pt modelId="{1EA8EF59-FAF1-48EE-9FB4-EA0F79FE3C9E}" type="sibTrans" cxnId="{AAA0235B-7981-42E3-BB8F-437313736C7C}">
      <dgm:prSet/>
      <dgm:spPr/>
      <dgm:t>
        <a:bodyPr/>
        <a:lstStyle/>
        <a:p>
          <a:endParaRPr lang="en-US"/>
        </a:p>
      </dgm:t>
    </dgm:pt>
    <dgm:pt modelId="{C07E74D9-24B4-8540-BC7D-13929E6B27C7}" type="pres">
      <dgm:prSet presAssocID="{C6277D29-5CCB-4A12-BA4D-664FBAA8EEA4}" presName="diagram" presStyleCnt="0">
        <dgm:presLayoutVars>
          <dgm:chPref val="1"/>
          <dgm:dir/>
          <dgm:animOne val="branch"/>
          <dgm:animLvl val="lvl"/>
          <dgm:resizeHandles/>
        </dgm:presLayoutVars>
      </dgm:prSet>
      <dgm:spPr/>
    </dgm:pt>
    <dgm:pt modelId="{7C0AE35C-5BA4-2A43-A401-600BF5413AD6}" type="pres">
      <dgm:prSet presAssocID="{B52A2335-C10F-42BC-A24B-58A22F8AC0CA}" presName="root" presStyleCnt="0"/>
      <dgm:spPr/>
    </dgm:pt>
    <dgm:pt modelId="{82035957-78CC-4E4D-9DEC-07DAE8B05D67}" type="pres">
      <dgm:prSet presAssocID="{B52A2335-C10F-42BC-A24B-58A22F8AC0CA}" presName="rootComposite" presStyleCnt="0"/>
      <dgm:spPr/>
    </dgm:pt>
    <dgm:pt modelId="{418DB429-D674-7142-A121-F3BAD7A4B93E}" type="pres">
      <dgm:prSet presAssocID="{B52A2335-C10F-42BC-A24B-58A22F8AC0CA}" presName="rootText" presStyleLbl="node1" presStyleIdx="0" presStyleCnt="3" custScaleX="113781"/>
      <dgm:spPr/>
    </dgm:pt>
    <dgm:pt modelId="{DF08CE90-7286-7949-9AF8-D53F5AEACBD1}" type="pres">
      <dgm:prSet presAssocID="{B52A2335-C10F-42BC-A24B-58A22F8AC0CA}" presName="rootConnector" presStyleLbl="node1" presStyleIdx="0" presStyleCnt="3"/>
      <dgm:spPr/>
    </dgm:pt>
    <dgm:pt modelId="{20AF6052-05AD-DC4F-8C6C-335271826EBA}" type="pres">
      <dgm:prSet presAssocID="{B52A2335-C10F-42BC-A24B-58A22F8AC0CA}" presName="childShape" presStyleCnt="0"/>
      <dgm:spPr/>
    </dgm:pt>
    <dgm:pt modelId="{D5E76AB4-360D-CD4A-9F44-AFA71B8B7021}" type="pres">
      <dgm:prSet presAssocID="{FEAADAAC-E41C-47FF-980D-10EF924A7E76}" presName="root" presStyleCnt="0"/>
      <dgm:spPr/>
    </dgm:pt>
    <dgm:pt modelId="{C9BD46D1-1182-414E-BBFC-13F452C6B839}" type="pres">
      <dgm:prSet presAssocID="{FEAADAAC-E41C-47FF-980D-10EF924A7E76}" presName="rootComposite" presStyleCnt="0"/>
      <dgm:spPr/>
    </dgm:pt>
    <dgm:pt modelId="{EB5B90E9-43D4-2E4C-88E8-0F76DC9C6F05}" type="pres">
      <dgm:prSet presAssocID="{FEAADAAC-E41C-47FF-980D-10EF924A7E76}" presName="rootText" presStyleLbl="node1" presStyleIdx="1" presStyleCnt="3"/>
      <dgm:spPr/>
    </dgm:pt>
    <dgm:pt modelId="{A9C8EACA-0A27-1944-9673-6F24F2228F39}" type="pres">
      <dgm:prSet presAssocID="{FEAADAAC-E41C-47FF-980D-10EF924A7E76}" presName="rootConnector" presStyleLbl="node1" presStyleIdx="1" presStyleCnt="3"/>
      <dgm:spPr/>
    </dgm:pt>
    <dgm:pt modelId="{293DAF1D-9318-784D-882B-2D606225E8E4}" type="pres">
      <dgm:prSet presAssocID="{FEAADAAC-E41C-47FF-980D-10EF924A7E76}" presName="childShape" presStyleCnt="0"/>
      <dgm:spPr/>
    </dgm:pt>
    <dgm:pt modelId="{12FD095E-32FE-2E41-99EE-359D00DC7CA0}" type="pres">
      <dgm:prSet presAssocID="{CDADEE0C-E6F2-4F90-973D-F795C4A311C1}" presName="root" presStyleCnt="0"/>
      <dgm:spPr/>
    </dgm:pt>
    <dgm:pt modelId="{BD31CEB9-B339-6D42-B4DE-56090CC3A627}" type="pres">
      <dgm:prSet presAssocID="{CDADEE0C-E6F2-4F90-973D-F795C4A311C1}" presName="rootComposite" presStyleCnt="0"/>
      <dgm:spPr/>
    </dgm:pt>
    <dgm:pt modelId="{D9C06B6E-A211-6C47-A60C-CAE3D6158872}" type="pres">
      <dgm:prSet presAssocID="{CDADEE0C-E6F2-4F90-973D-F795C4A311C1}" presName="rootText" presStyleLbl="node1" presStyleIdx="2" presStyleCnt="3"/>
      <dgm:spPr/>
    </dgm:pt>
    <dgm:pt modelId="{505687D1-A6C9-7040-9E4D-665F5D5A84FB}" type="pres">
      <dgm:prSet presAssocID="{CDADEE0C-E6F2-4F90-973D-F795C4A311C1}" presName="rootConnector" presStyleLbl="node1" presStyleIdx="2" presStyleCnt="3"/>
      <dgm:spPr/>
    </dgm:pt>
    <dgm:pt modelId="{F0FCAC9B-1A5B-F449-AF3E-13F24B9A6924}" type="pres">
      <dgm:prSet presAssocID="{CDADEE0C-E6F2-4F90-973D-F795C4A311C1}" presName="childShape" presStyleCnt="0"/>
      <dgm:spPr/>
    </dgm:pt>
  </dgm:ptLst>
  <dgm:cxnLst>
    <dgm:cxn modelId="{D879130A-E54F-0F48-B022-F4834FB2AEC6}" type="presOf" srcId="{CDADEE0C-E6F2-4F90-973D-F795C4A311C1}" destId="{505687D1-A6C9-7040-9E4D-665F5D5A84FB}" srcOrd="1" destOrd="0" presId="urn:microsoft.com/office/officeart/2005/8/layout/hierarchy3"/>
    <dgm:cxn modelId="{5CD67930-B222-BF45-AFBB-1A296D7EE8A9}" type="presOf" srcId="{B52A2335-C10F-42BC-A24B-58A22F8AC0CA}" destId="{DF08CE90-7286-7949-9AF8-D53F5AEACBD1}" srcOrd="1" destOrd="0" presId="urn:microsoft.com/office/officeart/2005/8/layout/hierarchy3"/>
    <dgm:cxn modelId="{3B5F8E35-26C5-F249-B643-6C5AC03896EC}" type="presOf" srcId="{FEAADAAC-E41C-47FF-980D-10EF924A7E76}" destId="{A9C8EACA-0A27-1944-9673-6F24F2228F39}" srcOrd="1" destOrd="0" presId="urn:microsoft.com/office/officeart/2005/8/layout/hierarchy3"/>
    <dgm:cxn modelId="{AAA0235B-7981-42E3-BB8F-437313736C7C}" srcId="{C6277D29-5CCB-4A12-BA4D-664FBAA8EEA4}" destId="{CDADEE0C-E6F2-4F90-973D-F795C4A311C1}" srcOrd="2" destOrd="0" parTransId="{23212C2B-EE32-49E9-99FA-AC29E2BFDFF6}" sibTransId="{1EA8EF59-FAF1-48EE-9FB4-EA0F79FE3C9E}"/>
    <dgm:cxn modelId="{817EA35F-9E36-44F3-AA98-007925F9A61F}" srcId="{C6277D29-5CCB-4A12-BA4D-664FBAA8EEA4}" destId="{FEAADAAC-E41C-47FF-980D-10EF924A7E76}" srcOrd="1" destOrd="0" parTransId="{EF3C94CC-91BF-4640-B4E6-17F3E0455FF8}" sibTransId="{077B30CD-C460-48C6-928F-CEF8BB41667A}"/>
    <dgm:cxn modelId="{6461909F-1110-FB47-B6CB-20CAD55C1A40}" type="presOf" srcId="{FEAADAAC-E41C-47FF-980D-10EF924A7E76}" destId="{EB5B90E9-43D4-2E4C-88E8-0F76DC9C6F05}" srcOrd="0" destOrd="0" presId="urn:microsoft.com/office/officeart/2005/8/layout/hierarchy3"/>
    <dgm:cxn modelId="{B1BAFFA3-B496-46F8-A701-6DD22C59F6CC}" srcId="{C6277D29-5CCB-4A12-BA4D-664FBAA8EEA4}" destId="{B52A2335-C10F-42BC-A24B-58A22F8AC0CA}" srcOrd="0" destOrd="0" parTransId="{A712CC4E-8DBC-4147-9F49-9598F675D58B}" sibTransId="{2132649E-498F-4150-9F7D-9496070F4522}"/>
    <dgm:cxn modelId="{3A6086E4-36A7-CC4E-A4B5-393C261193B1}" type="presOf" srcId="{B52A2335-C10F-42BC-A24B-58A22F8AC0CA}" destId="{418DB429-D674-7142-A121-F3BAD7A4B93E}" srcOrd="0" destOrd="0" presId="urn:microsoft.com/office/officeart/2005/8/layout/hierarchy3"/>
    <dgm:cxn modelId="{DF577BFB-3693-7A4C-80F3-17394F07D96E}" type="presOf" srcId="{C6277D29-5CCB-4A12-BA4D-664FBAA8EEA4}" destId="{C07E74D9-24B4-8540-BC7D-13929E6B27C7}" srcOrd="0" destOrd="0" presId="urn:microsoft.com/office/officeart/2005/8/layout/hierarchy3"/>
    <dgm:cxn modelId="{AFD3B7FC-DE61-F64D-94C4-F35A39A39AF3}" type="presOf" srcId="{CDADEE0C-E6F2-4F90-973D-F795C4A311C1}" destId="{D9C06B6E-A211-6C47-A60C-CAE3D6158872}" srcOrd="0" destOrd="0" presId="urn:microsoft.com/office/officeart/2005/8/layout/hierarchy3"/>
    <dgm:cxn modelId="{3D371A75-3AC2-AF4F-ACC7-CFA7C4E8171E}" type="presParOf" srcId="{C07E74D9-24B4-8540-BC7D-13929E6B27C7}" destId="{7C0AE35C-5BA4-2A43-A401-600BF5413AD6}" srcOrd="0" destOrd="0" presId="urn:microsoft.com/office/officeart/2005/8/layout/hierarchy3"/>
    <dgm:cxn modelId="{A5623C04-083C-D449-8883-F86FA5E51FF5}" type="presParOf" srcId="{7C0AE35C-5BA4-2A43-A401-600BF5413AD6}" destId="{82035957-78CC-4E4D-9DEC-07DAE8B05D67}" srcOrd="0" destOrd="0" presId="urn:microsoft.com/office/officeart/2005/8/layout/hierarchy3"/>
    <dgm:cxn modelId="{E702F662-0A31-C94E-9204-F86E029DDF81}" type="presParOf" srcId="{82035957-78CC-4E4D-9DEC-07DAE8B05D67}" destId="{418DB429-D674-7142-A121-F3BAD7A4B93E}" srcOrd="0" destOrd="0" presId="urn:microsoft.com/office/officeart/2005/8/layout/hierarchy3"/>
    <dgm:cxn modelId="{5F934DDF-3821-CC41-AE47-38B012F89BBA}" type="presParOf" srcId="{82035957-78CC-4E4D-9DEC-07DAE8B05D67}" destId="{DF08CE90-7286-7949-9AF8-D53F5AEACBD1}" srcOrd="1" destOrd="0" presId="urn:microsoft.com/office/officeart/2005/8/layout/hierarchy3"/>
    <dgm:cxn modelId="{B3DE562C-23F6-754E-9A8E-5ADD16CEA5A4}" type="presParOf" srcId="{7C0AE35C-5BA4-2A43-A401-600BF5413AD6}" destId="{20AF6052-05AD-DC4F-8C6C-335271826EBA}" srcOrd="1" destOrd="0" presId="urn:microsoft.com/office/officeart/2005/8/layout/hierarchy3"/>
    <dgm:cxn modelId="{79D5381F-0CC2-6E44-AB67-388074C7E478}" type="presParOf" srcId="{C07E74D9-24B4-8540-BC7D-13929E6B27C7}" destId="{D5E76AB4-360D-CD4A-9F44-AFA71B8B7021}" srcOrd="1" destOrd="0" presId="urn:microsoft.com/office/officeart/2005/8/layout/hierarchy3"/>
    <dgm:cxn modelId="{BCADFEC1-5E8B-F546-853B-0170E1A4425C}" type="presParOf" srcId="{D5E76AB4-360D-CD4A-9F44-AFA71B8B7021}" destId="{C9BD46D1-1182-414E-BBFC-13F452C6B839}" srcOrd="0" destOrd="0" presId="urn:microsoft.com/office/officeart/2005/8/layout/hierarchy3"/>
    <dgm:cxn modelId="{6F365485-8B5D-E44C-8D56-49448CC722D2}" type="presParOf" srcId="{C9BD46D1-1182-414E-BBFC-13F452C6B839}" destId="{EB5B90E9-43D4-2E4C-88E8-0F76DC9C6F05}" srcOrd="0" destOrd="0" presId="urn:microsoft.com/office/officeart/2005/8/layout/hierarchy3"/>
    <dgm:cxn modelId="{4BE32A7C-9960-794F-A54A-4E622F91DB6B}" type="presParOf" srcId="{C9BD46D1-1182-414E-BBFC-13F452C6B839}" destId="{A9C8EACA-0A27-1944-9673-6F24F2228F39}" srcOrd="1" destOrd="0" presId="urn:microsoft.com/office/officeart/2005/8/layout/hierarchy3"/>
    <dgm:cxn modelId="{433651A2-960B-3849-A44C-D03DBFBE053A}" type="presParOf" srcId="{D5E76AB4-360D-CD4A-9F44-AFA71B8B7021}" destId="{293DAF1D-9318-784D-882B-2D606225E8E4}" srcOrd="1" destOrd="0" presId="urn:microsoft.com/office/officeart/2005/8/layout/hierarchy3"/>
    <dgm:cxn modelId="{377A18DB-AA36-FC49-BEE9-0052F97A3379}" type="presParOf" srcId="{C07E74D9-24B4-8540-BC7D-13929E6B27C7}" destId="{12FD095E-32FE-2E41-99EE-359D00DC7CA0}" srcOrd="2" destOrd="0" presId="urn:microsoft.com/office/officeart/2005/8/layout/hierarchy3"/>
    <dgm:cxn modelId="{14465B01-758A-C74D-A92C-2DDCB25E984D}" type="presParOf" srcId="{12FD095E-32FE-2E41-99EE-359D00DC7CA0}" destId="{BD31CEB9-B339-6D42-B4DE-56090CC3A627}" srcOrd="0" destOrd="0" presId="urn:microsoft.com/office/officeart/2005/8/layout/hierarchy3"/>
    <dgm:cxn modelId="{98A0A4F3-264B-4644-85C2-6B3A1B8C1242}" type="presParOf" srcId="{BD31CEB9-B339-6D42-B4DE-56090CC3A627}" destId="{D9C06B6E-A211-6C47-A60C-CAE3D6158872}" srcOrd="0" destOrd="0" presId="urn:microsoft.com/office/officeart/2005/8/layout/hierarchy3"/>
    <dgm:cxn modelId="{FD837E5C-105A-964F-9CF1-CBDBD79D41A8}" type="presParOf" srcId="{BD31CEB9-B339-6D42-B4DE-56090CC3A627}" destId="{505687D1-A6C9-7040-9E4D-665F5D5A84FB}" srcOrd="1" destOrd="0" presId="urn:microsoft.com/office/officeart/2005/8/layout/hierarchy3"/>
    <dgm:cxn modelId="{59C89DD8-ABB6-5F46-ACB2-8660AD6580EB}" type="presParOf" srcId="{12FD095E-32FE-2E41-99EE-359D00DC7CA0}" destId="{F0FCAC9B-1A5B-F449-AF3E-13F24B9A692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E0BB82-C9B0-4344-B708-EC72428BFABE}" type="doc">
      <dgm:prSet loTypeId="urn:microsoft.com/office/officeart/2005/8/layout/cycle3" loCatId="cycle" qsTypeId="urn:microsoft.com/office/officeart/2005/8/quickstyle/simple1" qsCatId="simple" csTypeId="urn:microsoft.com/office/officeart/2005/8/colors/colorful5" csCatId="colorful"/>
      <dgm:spPr/>
      <dgm:t>
        <a:bodyPr/>
        <a:lstStyle/>
        <a:p>
          <a:endParaRPr lang="en-US"/>
        </a:p>
      </dgm:t>
    </dgm:pt>
    <dgm:pt modelId="{71F6E14E-8F55-4281-99EA-05F0A6A03D1A}">
      <dgm:prSet/>
      <dgm:spPr/>
      <dgm:t>
        <a:bodyPr/>
        <a:lstStyle/>
        <a:p>
          <a:r>
            <a:rPr lang="en-US" b="0" i="0"/>
            <a:t>Water</a:t>
          </a:r>
          <a:endParaRPr lang="en-US"/>
        </a:p>
      </dgm:t>
    </dgm:pt>
    <dgm:pt modelId="{7427D286-8211-4998-AD62-D065086F011F}" type="parTrans" cxnId="{B9267694-0E3F-4453-93AD-0A19D5488B20}">
      <dgm:prSet/>
      <dgm:spPr/>
      <dgm:t>
        <a:bodyPr/>
        <a:lstStyle/>
        <a:p>
          <a:endParaRPr lang="en-US"/>
        </a:p>
      </dgm:t>
    </dgm:pt>
    <dgm:pt modelId="{4C2DFA32-0B84-4509-BAE5-0D2DFD0561AD}" type="sibTrans" cxnId="{B9267694-0E3F-4453-93AD-0A19D5488B20}">
      <dgm:prSet/>
      <dgm:spPr/>
      <dgm:t>
        <a:bodyPr/>
        <a:lstStyle/>
        <a:p>
          <a:endParaRPr lang="en-US"/>
        </a:p>
      </dgm:t>
    </dgm:pt>
    <dgm:pt modelId="{F54060BD-2D34-45C5-802A-22258E2C6DF0}">
      <dgm:prSet/>
      <dgm:spPr/>
      <dgm:t>
        <a:bodyPr/>
        <a:lstStyle/>
        <a:p>
          <a:r>
            <a:rPr lang="en-US" b="0" i="0"/>
            <a:t>Food</a:t>
          </a:r>
          <a:endParaRPr lang="en-US"/>
        </a:p>
      </dgm:t>
    </dgm:pt>
    <dgm:pt modelId="{EAAC313C-345E-4DFD-B8CC-AD76A397D276}" type="parTrans" cxnId="{E6104A3B-48BD-4EE9-9BB5-E386E730D472}">
      <dgm:prSet/>
      <dgm:spPr/>
      <dgm:t>
        <a:bodyPr/>
        <a:lstStyle/>
        <a:p>
          <a:endParaRPr lang="en-US"/>
        </a:p>
      </dgm:t>
    </dgm:pt>
    <dgm:pt modelId="{F6642BB9-31B0-4D82-A4F4-77BF5645B2C9}" type="sibTrans" cxnId="{E6104A3B-48BD-4EE9-9BB5-E386E730D472}">
      <dgm:prSet/>
      <dgm:spPr/>
      <dgm:t>
        <a:bodyPr/>
        <a:lstStyle/>
        <a:p>
          <a:endParaRPr lang="en-US"/>
        </a:p>
      </dgm:t>
    </dgm:pt>
    <dgm:pt modelId="{4987AD98-1E5C-4F22-871D-C3DD44D5A056}">
      <dgm:prSet/>
      <dgm:spPr/>
      <dgm:t>
        <a:bodyPr/>
        <a:lstStyle/>
        <a:p>
          <a:r>
            <a:rPr lang="en-US" b="0" i="0"/>
            <a:t>Culture and Science</a:t>
          </a:r>
          <a:endParaRPr lang="en-US"/>
        </a:p>
      </dgm:t>
    </dgm:pt>
    <dgm:pt modelId="{D5D28425-3F76-4305-AC0A-69420007A79C}" type="parTrans" cxnId="{0745F224-E3D7-45EC-A3A0-10387AD0A763}">
      <dgm:prSet/>
      <dgm:spPr/>
      <dgm:t>
        <a:bodyPr/>
        <a:lstStyle/>
        <a:p>
          <a:endParaRPr lang="en-US"/>
        </a:p>
      </dgm:t>
    </dgm:pt>
    <dgm:pt modelId="{22CD54EA-FB1C-40DC-9BC6-4DF4014C4421}" type="sibTrans" cxnId="{0745F224-E3D7-45EC-A3A0-10387AD0A763}">
      <dgm:prSet/>
      <dgm:spPr/>
      <dgm:t>
        <a:bodyPr/>
        <a:lstStyle/>
        <a:p>
          <a:endParaRPr lang="en-US"/>
        </a:p>
      </dgm:t>
    </dgm:pt>
    <dgm:pt modelId="{9F4A63B5-20C5-4690-A09B-1F6ADEE0C2A7}">
      <dgm:prSet/>
      <dgm:spPr/>
      <dgm:t>
        <a:bodyPr/>
        <a:lstStyle/>
        <a:p>
          <a:r>
            <a:rPr lang="en-US" b="0" i="0"/>
            <a:t>Education</a:t>
          </a:r>
          <a:endParaRPr lang="en-US"/>
        </a:p>
      </dgm:t>
    </dgm:pt>
    <dgm:pt modelId="{8012E40D-8D66-4FA2-8ED4-62AAF77278AE}" type="parTrans" cxnId="{42736E75-2E99-4394-853D-F19E1669AB15}">
      <dgm:prSet/>
      <dgm:spPr/>
      <dgm:t>
        <a:bodyPr/>
        <a:lstStyle/>
        <a:p>
          <a:endParaRPr lang="en-US"/>
        </a:p>
      </dgm:t>
    </dgm:pt>
    <dgm:pt modelId="{D94077C1-A235-4BD5-86D2-9A7266DBB45D}" type="sibTrans" cxnId="{42736E75-2E99-4394-853D-F19E1669AB15}">
      <dgm:prSet/>
      <dgm:spPr/>
      <dgm:t>
        <a:bodyPr/>
        <a:lstStyle/>
        <a:p>
          <a:endParaRPr lang="en-US"/>
        </a:p>
      </dgm:t>
    </dgm:pt>
    <dgm:pt modelId="{203B9A26-419B-4414-BCE5-68D2CDE932AA}">
      <dgm:prSet/>
      <dgm:spPr/>
      <dgm:t>
        <a:bodyPr/>
        <a:lstStyle/>
        <a:p>
          <a:r>
            <a:rPr lang="en-US" b="0" i="0"/>
            <a:t>Habitat and Housing</a:t>
          </a:r>
          <a:endParaRPr lang="en-US"/>
        </a:p>
      </dgm:t>
    </dgm:pt>
    <dgm:pt modelId="{2FDBE865-7500-4132-9244-1EE78403D4FF}" type="parTrans" cxnId="{0D9FE0E8-2870-424E-A709-C01A98B06B2E}">
      <dgm:prSet/>
      <dgm:spPr/>
      <dgm:t>
        <a:bodyPr/>
        <a:lstStyle/>
        <a:p>
          <a:endParaRPr lang="en-US"/>
        </a:p>
      </dgm:t>
    </dgm:pt>
    <dgm:pt modelId="{AFED12D8-28C2-43A6-BFE7-EA2DC5AC71C0}" type="sibTrans" cxnId="{0D9FE0E8-2870-424E-A709-C01A98B06B2E}">
      <dgm:prSet/>
      <dgm:spPr/>
      <dgm:t>
        <a:bodyPr/>
        <a:lstStyle/>
        <a:p>
          <a:endParaRPr lang="en-US"/>
        </a:p>
      </dgm:t>
    </dgm:pt>
    <dgm:pt modelId="{52C9532E-5583-4036-B2EA-52A352F7FF71}">
      <dgm:prSet/>
      <dgm:spPr/>
      <dgm:t>
        <a:bodyPr/>
        <a:lstStyle/>
        <a:p>
          <a:r>
            <a:rPr lang="en-US" b="0" i="0"/>
            <a:t>Health</a:t>
          </a:r>
          <a:endParaRPr lang="en-US"/>
        </a:p>
      </dgm:t>
    </dgm:pt>
    <dgm:pt modelId="{A7F4B0AA-B766-499B-A6D4-685BC76063F9}" type="parTrans" cxnId="{BB11FFAC-3C2D-479B-BE45-432FA0C91745}">
      <dgm:prSet/>
      <dgm:spPr/>
      <dgm:t>
        <a:bodyPr/>
        <a:lstStyle/>
        <a:p>
          <a:endParaRPr lang="en-US"/>
        </a:p>
      </dgm:t>
    </dgm:pt>
    <dgm:pt modelId="{CE97633E-61F2-456E-BBA2-C4C1FDCD5DAD}" type="sibTrans" cxnId="{BB11FFAC-3C2D-479B-BE45-432FA0C91745}">
      <dgm:prSet/>
      <dgm:spPr/>
      <dgm:t>
        <a:bodyPr/>
        <a:lstStyle/>
        <a:p>
          <a:endParaRPr lang="en-US"/>
        </a:p>
      </dgm:t>
    </dgm:pt>
    <dgm:pt modelId="{DF61045D-B21B-454C-8558-BA42348656E1}">
      <dgm:prSet/>
      <dgm:spPr/>
      <dgm:t>
        <a:bodyPr/>
        <a:lstStyle/>
        <a:p>
          <a:r>
            <a:rPr lang="en-US" b="0" i="0"/>
            <a:t>Work</a:t>
          </a:r>
          <a:endParaRPr lang="en-US"/>
        </a:p>
      </dgm:t>
    </dgm:pt>
    <dgm:pt modelId="{35CF46CD-58C9-4B86-8215-B1F40762E3AF}" type="parTrans" cxnId="{FDA6D2CE-769C-4095-A81F-4C684A34F772}">
      <dgm:prSet/>
      <dgm:spPr/>
      <dgm:t>
        <a:bodyPr/>
        <a:lstStyle/>
        <a:p>
          <a:endParaRPr lang="en-US"/>
        </a:p>
      </dgm:t>
    </dgm:pt>
    <dgm:pt modelId="{96018323-364B-49E9-8E27-F7ACE2BC950E}" type="sibTrans" cxnId="{FDA6D2CE-769C-4095-A81F-4C684A34F772}">
      <dgm:prSet/>
      <dgm:spPr/>
      <dgm:t>
        <a:bodyPr/>
        <a:lstStyle/>
        <a:p>
          <a:endParaRPr lang="en-US"/>
        </a:p>
      </dgm:t>
    </dgm:pt>
    <dgm:pt modelId="{272C7669-6C8A-4E1E-A5F5-A1ED11B545D6}">
      <dgm:prSet/>
      <dgm:spPr/>
      <dgm:t>
        <a:bodyPr/>
        <a:lstStyle/>
        <a:p>
          <a:r>
            <a:rPr lang="en-US" b="0" i="0"/>
            <a:t>Social Security</a:t>
          </a:r>
          <a:endParaRPr lang="en-US"/>
        </a:p>
      </dgm:t>
    </dgm:pt>
    <dgm:pt modelId="{CEC7C572-5689-48BC-81AE-E9C4A77EB294}" type="parTrans" cxnId="{7F585C9A-1096-4461-AD55-B43ED7363E51}">
      <dgm:prSet/>
      <dgm:spPr/>
      <dgm:t>
        <a:bodyPr/>
        <a:lstStyle/>
        <a:p>
          <a:endParaRPr lang="en-US"/>
        </a:p>
      </dgm:t>
    </dgm:pt>
    <dgm:pt modelId="{52E0F004-1D09-4F56-A09E-BCA3E63B32BA}" type="sibTrans" cxnId="{7F585C9A-1096-4461-AD55-B43ED7363E51}">
      <dgm:prSet/>
      <dgm:spPr/>
      <dgm:t>
        <a:bodyPr/>
        <a:lstStyle/>
        <a:p>
          <a:endParaRPr lang="en-US"/>
        </a:p>
      </dgm:t>
    </dgm:pt>
    <dgm:pt modelId="{7472D78A-4DEF-422D-BD94-AD23319D708D}">
      <dgm:prSet/>
      <dgm:spPr/>
      <dgm:t>
        <a:bodyPr/>
        <a:lstStyle/>
        <a:p>
          <a:r>
            <a:rPr lang="en-US" b="0" i="0"/>
            <a:t>Healthy Environment</a:t>
          </a:r>
          <a:endParaRPr lang="en-US"/>
        </a:p>
      </dgm:t>
    </dgm:pt>
    <dgm:pt modelId="{F934F2C6-C85C-42AB-BEBE-BB0F3EF0D53A}" type="parTrans" cxnId="{F6E3F9F1-C4FB-43CC-B487-F428FEF2D498}">
      <dgm:prSet/>
      <dgm:spPr/>
      <dgm:t>
        <a:bodyPr/>
        <a:lstStyle/>
        <a:p>
          <a:endParaRPr lang="en-US"/>
        </a:p>
      </dgm:t>
    </dgm:pt>
    <dgm:pt modelId="{8E30CA04-5DC3-45FA-B1CE-EB38CA957891}" type="sibTrans" cxnId="{F6E3F9F1-C4FB-43CC-B487-F428FEF2D498}">
      <dgm:prSet/>
      <dgm:spPr/>
      <dgm:t>
        <a:bodyPr/>
        <a:lstStyle/>
        <a:p>
          <a:endParaRPr lang="en-US"/>
        </a:p>
      </dgm:t>
    </dgm:pt>
    <dgm:pt modelId="{7AEE1F77-56B5-4E31-855F-59DAC2CA9307}">
      <dgm:prSet/>
      <dgm:spPr/>
      <dgm:t>
        <a:bodyPr/>
        <a:lstStyle/>
        <a:p>
          <a:r>
            <a:rPr lang="en-US" b="0" i="0"/>
            <a:t>Rights of Nature</a:t>
          </a:r>
          <a:endParaRPr lang="en-US"/>
        </a:p>
      </dgm:t>
    </dgm:pt>
    <dgm:pt modelId="{3DD3A988-71E7-40A3-A423-974D954A4CB9}" type="parTrans" cxnId="{8CF595B1-5DEB-484D-A620-A7A83269948D}">
      <dgm:prSet/>
      <dgm:spPr/>
      <dgm:t>
        <a:bodyPr/>
        <a:lstStyle/>
        <a:p>
          <a:endParaRPr lang="en-US"/>
        </a:p>
      </dgm:t>
    </dgm:pt>
    <dgm:pt modelId="{6A49D39F-B6ED-4A42-A860-A89E685AD60A}" type="sibTrans" cxnId="{8CF595B1-5DEB-484D-A620-A7A83269948D}">
      <dgm:prSet/>
      <dgm:spPr/>
      <dgm:t>
        <a:bodyPr/>
        <a:lstStyle/>
        <a:p>
          <a:endParaRPr lang="en-US"/>
        </a:p>
      </dgm:t>
    </dgm:pt>
    <dgm:pt modelId="{0A1EA749-7BB8-5C44-A6B2-ACB08550BCBC}" type="pres">
      <dgm:prSet presAssocID="{DEE0BB82-C9B0-4344-B708-EC72428BFABE}" presName="Name0" presStyleCnt="0">
        <dgm:presLayoutVars>
          <dgm:dir/>
          <dgm:resizeHandles val="exact"/>
        </dgm:presLayoutVars>
      </dgm:prSet>
      <dgm:spPr/>
    </dgm:pt>
    <dgm:pt modelId="{9A49095D-E350-BD4C-92CC-03DD8CB54697}" type="pres">
      <dgm:prSet presAssocID="{DEE0BB82-C9B0-4344-B708-EC72428BFABE}" presName="cycle" presStyleCnt="0"/>
      <dgm:spPr/>
    </dgm:pt>
    <dgm:pt modelId="{792A6C06-ABCA-E949-AD0E-43D10124331C}" type="pres">
      <dgm:prSet presAssocID="{71F6E14E-8F55-4281-99EA-05F0A6A03D1A}" presName="nodeFirstNode" presStyleLbl="node1" presStyleIdx="0" presStyleCnt="10">
        <dgm:presLayoutVars>
          <dgm:bulletEnabled val="1"/>
        </dgm:presLayoutVars>
      </dgm:prSet>
      <dgm:spPr/>
    </dgm:pt>
    <dgm:pt modelId="{FE58CC06-5C23-894D-B025-2E55CFA4F63D}" type="pres">
      <dgm:prSet presAssocID="{4C2DFA32-0B84-4509-BAE5-0D2DFD0561AD}" presName="sibTransFirstNode" presStyleLbl="bgShp" presStyleIdx="0" presStyleCnt="1"/>
      <dgm:spPr/>
    </dgm:pt>
    <dgm:pt modelId="{C1F82FB3-09C3-A045-A618-F86B89B46676}" type="pres">
      <dgm:prSet presAssocID="{F54060BD-2D34-45C5-802A-22258E2C6DF0}" presName="nodeFollowingNodes" presStyleLbl="node1" presStyleIdx="1" presStyleCnt="10">
        <dgm:presLayoutVars>
          <dgm:bulletEnabled val="1"/>
        </dgm:presLayoutVars>
      </dgm:prSet>
      <dgm:spPr/>
    </dgm:pt>
    <dgm:pt modelId="{7C99D8A5-5B96-E644-AA3B-8623FA5150F9}" type="pres">
      <dgm:prSet presAssocID="{4987AD98-1E5C-4F22-871D-C3DD44D5A056}" presName="nodeFollowingNodes" presStyleLbl="node1" presStyleIdx="2" presStyleCnt="10">
        <dgm:presLayoutVars>
          <dgm:bulletEnabled val="1"/>
        </dgm:presLayoutVars>
      </dgm:prSet>
      <dgm:spPr/>
    </dgm:pt>
    <dgm:pt modelId="{64329FB3-993B-AE41-ABCB-F7F1FA36D298}" type="pres">
      <dgm:prSet presAssocID="{9F4A63B5-20C5-4690-A09B-1F6ADEE0C2A7}" presName="nodeFollowingNodes" presStyleLbl="node1" presStyleIdx="3" presStyleCnt="10">
        <dgm:presLayoutVars>
          <dgm:bulletEnabled val="1"/>
        </dgm:presLayoutVars>
      </dgm:prSet>
      <dgm:spPr/>
    </dgm:pt>
    <dgm:pt modelId="{9CA91FFE-E495-AC47-9C7A-62E0C36B12B4}" type="pres">
      <dgm:prSet presAssocID="{203B9A26-419B-4414-BCE5-68D2CDE932AA}" presName="nodeFollowingNodes" presStyleLbl="node1" presStyleIdx="4" presStyleCnt="10">
        <dgm:presLayoutVars>
          <dgm:bulletEnabled val="1"/>
        </dgm:presLayoutVars>
      </dgm:prSet>
      <dgm:spPr/>
    </dgm:pt>
    <dgm:pt modelId="{74C11D77-C685-234A-B4DE-2198C927F990}" type="pres">
      <dgm:prSet presAssocID="{52C9532E-5583-4036-B2EA-52A352F7FF71}" presName="nodeFollowingNodes" presStyleLbl="node1" presStyleIdx="5" presStyleCnt="10">
        <dgm:presLayoutVars>
          <dgm:bulletEnabled val="1"/>
        </dgm:presLayoutVars>
      </dgm:prSet>
      <dgm:spPr/>
    </dgm:pt>
    <dgm:pt modelId="{B4F6435B-263D-6F4F-B6E7-800F12D534B1}" type="pres">
      <dgm:prSet presAssocID="{DF61045D-B21B-454C-8558-BA42348656E1}" presName="nodeFollowingNodes" presStyleLbl="node1" presStyleIdx="6" presStyleCnt="10">
        <dgm:presLayoutVars>
          <dgm:bulletEnabled val="1"/>
        </dgm:presLayoutVars>
      </dgm:prSet>
      <dgm:spPr/>
    </dgm:pt>
    <dgm:pt modelId="{67076933-0BC1-364F-81B4-4BBBD0F59F2B}" type="pres">
      <dgm:prSet presAssocID="{272C7669-6C8A-4E1E-A5F5-A1ED11B545D6}" presName="nodeFollowingNodes" presStyleLbl="node1" presStyleIdx="7" presStyleCnt="10">
        <dgm:presLayoutVars>
          <dgm:bulletEnabled val="1"/>
        </dgm:presLayoutVars>
      </dgm:prSet>
      <dgm:spPr/>
    </dgm:pt>
    <dgm:pt modelId="{C4D0105E-B4F2-974C-9347-E54AC8D59CBB}" type="pres">
      <dgm:prSet presAssocID="{7472D78A-4DEF-422D-BD94-AD23319D708D}" presName="nodeFollowingNodes" presStyleLbl="node1" presStyleIdx="8" presStyleCnt="10">
        <dgm:presLayoutVars>
          <dgm:bulletEnabled val="1"/>
        </dgm:presLayoutVars>
      </dgm:prSet>
      <dgm:spPr/>
    </dgm:pt>
    <dgm:pt modelId="{22E745DD-79E1-104F-AC3B-CD20F3DD4360}" type="pres">
      <dgm:prSet presAssocID="{7AEE1F77-56B5-4E31-855F-59DAC2CA9307}" presName="nodeFollowingNodes" presStyleLbl="node1" presStyleIdx="9" presStyleCnt="10">
        <dgm:presLayoutVars>
          <dgm:bulletEnabled val="1"/>
        </dgm:presLayoutVars>
      </dgm:prSet>
      <dgm:spPr/>
    </dgm:pt>
  </dgm:ptLst>
  <dgm:cxnLst>
    <dgm:cxn modelId="{31FFF406-AFD5-9342-A209-4E8ECBBAE225}" type="presOf" srcId="{DEE0BB82-C9B0-4344-B708-EC72428BFABE}" destId="{0A1EA749-7BB8-5C44-A6B2-ACB08550BCBC}" srcOrd="0" destOrd="0" presId="urn:microsoft.com/office/officeart/2005/8/layout/cycle3"/>
    <dgm:cxn modelId="{3989AA0B-47A0-0143-A73E-A74AEE5A03BD}" type="presOf" srcId="{52C9532E-5583-4036-B2EA-52A352F7FF71}" destId="{74C11D77-C685-234A-B4DE-2198C927F990}" srcOrd="0" destOrd="0" presId="urn:microsoft.com/office/officeart/2005/8/layout/cycle3"/>
    <dgm:cxn modelId="{0745F224-E3D7-45EC-A3A0-10387AD0A763}" srcId="{DEE0BB82-C9B0-4344-B708-EC72428BFABE}" destId="{4987AD98-1E5C-4F22-871D-C3DD44D5A056}" srcOrd="2" destOrd="0" parTransId="{D5D28425-3F76-4305-AC0A-69420007A79C}" sibTransId="{22CD54EA-FB1C-40DC-9BC6-4DF4014C4421}"/>
    <dgm:cxn modelId="{986B9237-E5DA-DD48-B9C2-BAD0E90EEDCE}" type="presOf" srcId="{272C7669-6C8A-4E1E-A5F5-A1ED11B545D6}" destId="{67076933-0BC1-364F-81B4-4BBBD0F59F2B}" srcOrd="0" destOrd="0" presId="urn:microsoft.com/office/officeart/2005/8/layout/cycle3"/>
    <dgm:cxn modelId="{E6104A3B-48BD-4EE9-9BB5-E386E730D472}" srcId="{DEE0BB82-C9B0-4344-B708-EC72428BFABE}" destId="{F54060BD-2D34-45C5-802A-22258E2C6DF0}" srcOrd="1" destOrd="0" parTransId="{EAAC313C-345E-4DFD-B8CC-AD76A397D276}" sibTransId="{F6642BB9-31B0-4D82-A4F4-77BF5645B2C9}"/>
    <dgm:cxn modelId="{884B0C58-93E8-7043-95CA-9C83A162335F}" type="presOf" srcId="{4987AD98-1E5C-4F22-871D-C3DD44D5A056}" destId="{7C99D8A5-5B96-E644-AA3B-8623FA5150F9}" srcOrd="0" destOrd="0" presId="urn:microsoft.com/office/officeart/2005/8/layout/cycle3"/>
    <dgm:cxn modelId="{14FEA85C-6D5A-8848-8547-B3E2FDE7EE60}" type="presOf" srcId="{203B9A26-419B-4414-BCE5-68D2CDE932AA}" destId="{9CA91FFE-E495-AC47-9C7A-62E0C36B12B4}" srcOrd="0" destOrd="0" presId="urn:microsoft.com/office/officeart/2005/8/layout/cycle3"/>
    <dgm:cxn modelId="{8A3B3F60-DA58-1547-B1C4-50E8DC89E267}" type="presOf" srcId="{7AEE1F77-56B5-4E31-855F-59DAC2CA9307}" destId="{22E745DD-79E1-104F-AC3B-CD20F3DD4360}" srcOrd="0" destOrd="0" presId="urn:microsoft.com/office/officeart/2005/8/layout/cycle3"/>
    <dgm:cxn modelId="{42736E75-2E99-4394-853D-F19E1669AB15}" srcId="{DEE0BB82-C9B0-4344-B708-EC72428BFABE}" destId="{9F4A63B5-20C5-4690-A09B-1F6ADEE0C2A7}" srcOrd="3" destOrd="0" parTransId="{8012E40D-8D66-4FA2-8ED4-62AAF77278AE}" sibTransId="{D94077C1-A235-4BD5-86D2-9A7266DBB45D}"/>
    <dgm:cxn modelId="{2BD85690-A89C-AA48-8403-ADEB5247A91D}" type="presOf" srcId="{DF61045D-B21B-454C-8558-BA42348656E1}" destId="{B4F6435B-263D-6F4F-B6E7-800F12D534B1}" srcOrd="0" destOrd="0" presId="urn:microsoft.com/office/officeart/2005/8/layout/cycle3"/>
    <dgm:cxn modelId="{A07DFE90-CAB5-9647-B659-B2B0F181D175}" type="presOf" srcId="{4C2DFA32-0B84-4509-BAE5-0D2DFD0561AD}" destId="{FE58CC06-5C23-894D-B025-2E55CFA4F63D}" srcOrd="0" destOrd="0" presId="urn:microsoft.com/office/officeart/2005/8/layout/cycle3"/>
    <dgm:cxn modelId="{B9267694-0E3F-4453-93AD-0A19D5488B20}" srcId="{DEE0BB82-C9B0-4344-B708-EC72428BFABE}" destId="{71F6E14E-8F55-4281-99EA-05F0A6A03D1A}" srcOrd="0" destOrd="0" parTransId="{7427D286-8211-4998-AD62-D065086F011F}" sibTransId="{4C2DFA32-0B84-4509-BAE5-0D2DFD0561AD}"/>
    <dgm:cxn modelId="{DF77A495-1AC5-D94D-8E72-64274CB37308}" type="presOf" srcId="{7472D78A-4DEF-422D-BD94-AD23319D708D}" destId="{C4D0105E-B4F2-974C-9347-E54AC8D59CBB}" srcOrd="0" destOrd="0" presId="urn:microsoft.com/office/officeart/2005/8/layout/cycle3"/>
    <dgm:cxn modelId="{7F585C9A-1096-4461-AD55-B43ED7363E51}" srcId="{DEE0BB82-C9B0-4344-B708-EC72428BFABE}" destId="{272C7669-6C8A-4E1E-A5F5-A1ED11B545D6}" srcOrd="7" destOrd="0" parTransId="{CEC7C572-5689-48BC-81AE-E9C4A77EB294}" sibTransId="{52E0F004-1D09-4F56-A09E-BCA3E63B32BA}"/>
    <dgm:cxn modelId="{BB11FFAC-3C2D-479B-BE45-432FA0C91745}" srcId="{DEE0BB82-C9B0-4344-B708-EC72428BFABE}" destId="{52C9532E-5583-4036-B2EA-52A352F7FF71}" srcOrd="5" destOrd="0" parTransId="{A7F4B0AA-B766-499B-A6D4-685BC76063F9}" sibTransId="{CE97633E-61F2-456E-BBA2-C4C1FDCD5DAD}"/>
    <dgm:cxn modelId="{8CF595B1-5DEB-484D-A620-A7A83269948D}" srcId="{DEE0BB82-C9B0-4344-B708-EC72428BFABE}" destId="{7AEE1F77-56B5-4E31-855F-59DAC2CA9307}" srcOrd="9" destOrd="0" parTransId="{3DD3A988-71E7-40A3-A423-974D954A4CB9}" sibTransId="{6A49D39F-B6ED-4A42-A860-A89E685AD60A}"/>
    <dgm:cxn modelId="{9207F3B8-4D37-E140-AE29-2187B354EA41}" type="presOf" srcId="{71F6E14E-8F55-4281-99EA-05F0A6A03D1A}" destId="{792A6C06-ABCA-E949-AD0E-43D10124331C}" srcOrd="0" destOrd="0" presId="urn:microsoft.com/office/officeart/2005/8/layout/cycle3"/>
    <dgm:cxn modelId="{92CD5CCC-1AF1-474B-814B-C6E0ABA545F1}" type="presOf" srcId="{F54060BD-2D34-45C5-802A-22258E2C6DF0}" destId="{C1F82FB3-09C3-A045-A618-F86B89B46676}" srcOrd="0" destOrd="0" presId="urn:microsoft.com/office/officeart/2005/8/layout/cycle3"/>
    <dgm:cxn modelId="{FDA6D2CE-769C-4095-A81F-4C684A34F772}" srcId="{DEE0BB82-C9B0-4344-B708-EC72428BFABE}" destId="{DF61045D-B21B-454C-8558-BA42348656E1}" srcOrd="6" destOrd="0" parTransId="{35CF46CD-58C9-4B86-8215-B1F40762E3AF}" sibTransId="{96018323-364B-49E9-8E27-F7ACE2BC950E}"/>
    <dgm:cxn modelId="{009113E0-7B30-A641-82B1-43D0B445884F}" type="presOf" srcId="{9F4A63B5-20C5-4690-A09B-1F6ADEE0C2A7}" destId="{64329FB3-993B-AE41-ABCB-F7F1FA36D298}" srcOrd="0" destOrd="0" presId="urn:microsoft.com/office/officeart/2005/8/layout/cycle3"/>
    <dgm:cxn modelId="{0D9FE0E8-2870-424E-A709-C01A98B06B2E}" srcId="{DEE0BB82-C9B0-4344-B708-EC72428BFABE}" destId="{203B9A26-419B-4414-BCE5-68D2CDE932AA}" srcOrd="4" destOrd="0" parTransId="{2FDBE865-7500-4132-9244-1EE78403D4FF}" sibTransId="{AFED12D8-28C2-43A6-BFE7-EA2DC5AC71C0}"/>
    <dgm:cxn modelId="{F6E3F9F1-C4FB-43CC-B487-F428FEF2D498}" srcId="{DEE0BB82-C9B0-4344-B708-EC72428BFABE}" destId="{7472D78A-4DEF-422D-BD94-AD23319D708D}" srcOrd="8" destOrd="0" parTransId="{F934F2C6-C85C-42AB-BEBE-BB0F3EF0D53A}" sibTransId="{8E30CA04-5DC3-45FA-B1CE-EB38CA957891}"/>
    <dgm:cxn modelId="{D8356D7C-AFD3-9841-9FF0-74099E785601}" type="presParOf" srcId="{0A1EA749-7BB8-5C44-A6B2-ACB08550BCBC}" destId="{9A49095D-E350-BD4C-92CC-03DD8CB54697}" srcOrd="0" destOrd="0" presId="urn:microsoft.com/office/officeart/2005/8/layout/cycle3"/>
    <dgm:cxn modelId="{BF476619-751A-E34B-AD46-E86D604C239D}" type="presParOf" srcId="{9A49095D-E350-BD4C-92CC-03DD8CB54697}" destId="{792A6C06-ABCA-E949-AD0E-43D10124331C}" srcOrd="0" destOrd="0" presId="urn:microsoft.com/office/officeart/2005/8/layout/cycle3"/>
    <dgm:cxn modelId="{89277908-57C9-2B4D-9FB2-796436B8CED3}" type="presParOf" srcId="{9A49095D-E350-BD4C-92CC-03DD8CB54697}" destId="{FE58CC06-5C23-894D-B025-2E55CFA4F63D}" srcOrd="1" destOrd="0" presId="urn:microsoft.com/office/officeart/2005/8/layout/cycle3"/>
    <dgm:cxn modelId="{61CD8FFD-E3B7-BE45-8A45-5F6BBA7CEE72}" type="presParOf" srcId="{9A49095D-E350-BD4C-92CC-03DD8CB54697}" destId="{C1F82FB3-09C3-A045-A618-F86B89B46676}" srcOrd="2" destOrd="0" presId="urn:microsoft.com/office/officeart/2005/8/layout/cycle3"/>
    <dgm:cxn modelId="{8DBB6394-DB56-2342-BD54-E659C28C690A}" type="presParOf" srcId="{9A49095D-E350-BD4C-92CC-03DD8CB54697}" destId="{7C99D8A5-5B96-E644-AA3B-8623FA5150F9}" srcOrd="3" destOrd="0" presId="urn:microsoft.com/office/officeart/2005/8/layout/cycle3"/>
    <dgm:cxn modelId="{92B8A575-7B38-8546-B978-39BE5563F4E9}" type="presParOf" srcId="{9A49095D-E350-BD4C-92CC-03DD8CB54697}" destId="{64329FB3-993B-AE41-ABCB-F7F1FA36D298}" srcOrd="4" destOrd="0" presId="urn:microsoft.com/office/officeart/2005/8/layout/cycle3"/>
    <dgm:cxn modelId="{0722DA5E-0FD1-9144-94DB-B39928677075}" type="presParOf" srcId="{9A49095D-E350-BD4C-92CC-03DD8CB54697}" destId="{9CA91FFE-E495-AC47-9C7A-62E0C36B12B4}" srcOrd="5" destOrd="0" presId="urn:microsoft.com/office/officeart/2005/8/layout/cycle3"/>
    <dgm:cxn modelId="{D4E5FEE9-E3C0-5842-90E1-2CAC4A785228}" type="presParOf" srcId="{9A49095D-E350-BD4C-92CC-03DD8CB54697}" destId="{74C11D77-C685-234A-B4DE-2198C927F990}" srcOrd="6" destOrd="0" presId="urn:microsoft.com/office/officeart/2005/8/layout/cycle3"/>
    <dgm:cxn modelId="{A37B3439-04F7-434D-AE48-48799BFF1F8D}" type="presParOf" srcId="{9A49095D-E350-BD4C-92CC-03DD8CB54697}" destId="{B4F6435B-263D-6F4F-B6E7-800F12D534B1}" srcOrd="7" destOrd="0" presId="urn:microsoft.com/office/officeart/2005/8/layout/cycle3"/>
    <dgm:cxn modelId="{3DC9EC02-5B1A-8B42-A442-2DB89208B76A}" type="presParOf" srcId="{9A49095D-E350-BD4C-92CC-03DD8CB54697}" destId="{67076933-0BC1-364F-81B4-4BBBD0F59F2B}" srcOrd="8" destOrd="0" presId="urn:microsoft.com/office/officeart/2005/8/layout/cycle3"/>
    <dgm:cxn modelId="{E04501C4-2072-3044-9237-552E777F7276}" type="presParOf" srcId="{9A49095D-E350-BD4C-92CC-03DD8CB54697}" destId="{C4D0105E-B4F2-974C-9347-E54AC8D59CBB}" srcOrd="9" destOrd="0" presId="urn:microsoft.com/office/officeart/2005/8/layout/cycle3"/>
    <dgm:cxn modelId="{5068F5B8-A82A-B349-8D61-B35EE1071446}" type="presParOf" srcId="{9A49095D-E350-BD4C-92CC-03DD8CB54697}" destId="{22E745DD-79E1-104F-AC3B-CD20F3DD4360}" srcOrd="10"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8A9EC4-0006-428C-A4DD-E2D1BA4EA95D}"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A84F15A8-33E4-4969-89FA-00AC679AE74F}">
      <dgm:prSet/>
      <dgm:spPr/>
      <dgm:t>
        <a:bodyPr/>
        <a:lstStyle/>
        <a:p>
          <a:r>
            <a:rPr lang="en-US"/>
            <a:t>Forgiveness the debt </a:t>
          </a:r>
        </a:p>
      </dgm:t>
    </dgm:pt>
    <dgm:pt modelId="{503E1A32-C5B4-46A7-8A4F-A7E2C2B68E9C}" type="parTrans" cxnId="{6E43E304-8D66-4A6B-A9E8-B4EDF77CEA35}">
      <dgm:prSet/>
      <dgm:spPr/>
      <dgm:t>
        <a:bodyPr/>
        <a:lstStyle/>
        <a:p>
          <a:endParaRPr lang="en-US"/>
        </a:p>
      </dgm:t>
    </dgm:pt>
    <dgm:pt modelId="{3A4BE488-339E-4ABA-8E33-D249CDD59E5E}" type="sibTrans" cxnId="{6E43E304-8D66-4A6B-A9E8-B4EDF77CEA35}">
      <dgm:prSet/>
      <dgm:spPr/>
      <dgm:t>
        <a:bodyPr/>
        <a:lstStyle/>
        <a:p>
          <a:endParaRPr lang="en-US"/>
        </a:p>
      </dgm:t>
    </dgm:pt>
    <dgm:pt modelId="{E6341C5B-1FDB-47F3-99B6-464A66F1729E}">
      <dgm:prSet/>
      <dgm:spPr/>
      <dgm:t>
        <a:bodyPr/>
        <a:lstStyle/>
        <a:p>
          <a:r>
            <a:rPr lang="en-US"/>
            <a:t>One year of free potable water service</a:t>
          </a:r>
        </a:p>
      </dgm:t>
    </dgm:pt>
    <dgm:pt modelId="{B26B51F1-351B-4715-8B61-04E4EA9F08F3}" type="parTrans" cxnId="{22029FF6-FF78-4556-B8AE-4B38805C1DD8}">
      <dgm:prSet/>
      <dgm:spPr/>
      <dgm:t>
        <a:bodyPr/>
        <a:lstStyle/>
        <a:p>
          <a:endParaRPr lang="en-US"/>
        </a:p>
      </dgm:t>
    </dgm:pt>
    <dgm:pt modelId="{02AE0F68-751A-48E5-AE18-0E8FF2D40E81}" type="sibTrans" cxnId="{22029FF6-FF78-4556-B8AE-4B38805C1DD8}">
      <dgm:prSet/>
      <dgm:spPr/>
      <dgm:t>
        <a:bodyPr/>
        <a:lstStyle/>
        <a:p>
          <a:endParaRPr lang="en-US"/>
        </a:p>
      </dgm:t>
    </dgm:pt>
    <dgm:pt modelId="{0A4E2336-96F3-460C-A828-7DBA4A3DBB68}">
      <dgm:prSet/>
      <dgm:spPr/>
      <dgm:t>
        <a:bodyPr/>
        <a:lstStyle/>
        <a:p>
          <a:r>
            <a:rPr lang="en-US"/>
            <a:t>Payment agreement based on socioeconomic study </a:t>
          </a:r>
        </a:p>
      </dgm:t>
    </dgm:pt>
    <dgm:pt modelId="{8314B698-4E17-4699-83EE-7764AFDFD6BF}" type="parTrans" cxnId="{3F21D3E1-38FA-458B-BBAC-78CD93865CF2}">
      <dgm:prSet/>
      <dgm:spPr/>
      <dgm:t>
        <a:bodyPr/>
        <a:lstStyle/>
        <a:p>
          <a:endParaRPr lang="en-US"/>
        </a:p>
      </dgm:t>
    </dgm:pt>
    <dgm:pt modelId="{62D90BF8-834F-4AB3-ABD8-19F90A6BD27E}" type="sibTrans" cxnId="{3F21D3E1-38FA-458B-BBAC-78CD93865CF2}">
      <dgm:prSet/>
      <dgm:spPr/>
      <dgm:t>
        <a:bodyPr/>
        <a:lstStyle/>
        <a:p>
          <a:endParaRPr lang="en-US"/>
        </a:p>
      </dgm:t>
    </dgm:pt>
    <dgm:pt modelId="{8E48F792-1634-4B8C-B0DB-646C11327973}">
      <dgm:prSet/>
      <dgm:spPr/>
      <dgm:t>
        <a:bodyPr/>
        <a:lstStyle/>
        <a:p>
          <a:r>
            <a:rPr lang="en-US"/>
            <a:t>Protocol for providing service to users from priority attention groups in accordance with the criteria set forth in the judgment </a:t>
          </a:r>
        </a:p>
      </dgm:t>
    </dgm:pt>
    <dgm:pt modelId="{189D4A18-78E5-4050-A13C-95357B4A0F0C}" type="parTrans" cxnId="{8A9E5379-B77B-48B2-9401-CFEE24A8470E}">
      <dgm:prSet/>
      <dgm:spPr/>
      <dgm:t>
        <a:bodyPr/>
        <a:lstStyle/>
        <a:p>
          <a:endParaRPr lang="en-US"/>
        </a:p>
      </dgm:t>
    </dgm:pt>
    <dgm:pt modelId="{88C470D5-1B0A-45EB-90A2-54233E09BAEB}" type="sibTrans" cxnId="{8A9E5379-B77B-48B2-9401-CFEE24A8470E}">
      <dgm:prSet/>
      <dgm:spPr/>
      <dgm:t>
        <a:bodyPr/>
        <a:lstStyle/>
        <a:p>
          <a:endParaRPr lang="en-US"/>
        </a:p>
      </dgm:t>
    </dgm:pt>
    <dgm:pt modelId="{30279726-0DA3-4888-9DB0-EBC14E50A9A3}">
      <dgm:prSet/>
      <dgm:spPr/>
      <dgm:t>
        <a:bodyPr/>
        <a:lstStyle/>
        <a:p>
          <a:r>
            <a:rPr lang="en-US"/>
            <a:t>Training plan for its personnel on the right to water and the rights of priority attention groups.</a:t>
          </a:r>
        </a:p>
      </dgm:t>
    </dgm:pt>
    <dgm:pt modelId="{A68454D7-965D-43B3-935B-26A88394C185}" type="parTrans" cxnId="{F13B966A-C07B-41B6-95F6-1B3BBEF31D47}">
      <dgm:prSet/>
      <dgm:spPr/>
      <dgm:t>
        <a:bodyPr/>
        <a:lstStyle/>
        <a:p>
          <a:endParaRPr lang="en-US"/>
        </a:p>
      </dgm:t>
    </dgm:pt>
    <dgm:pt modelId="{B2FF13F5-65AB-43CE-912D-EFDF2D1D94CD}" type="sibTrans" cxnId="{F13B966A-C07B-41B6-95F6-1B3BBEF31D47}">
      <dgm:prSet/>
      <dgm:spPr/>
      <dgm:t>
        <a:bodyPr/>
        <a:lstStyle/>
        <a:p>
          <a:endParaRPr lang="en-US"/>
        </a:p>
      </dgm:t>
    </dgm:pt>
    <dgm:pt modelId="{68A7793E-CEC1-46CC-B021-FC3C37CEE94D}">
      <dgm:prSet/>
      <dgm:spPr/>
      <dgm:t>
        <a:bodyPr/>
        <a:lstStyle/>
        <a:p>
          <a:r>
            <a:rPr lang="en-US"/>
            <a:t>Amendment of municipal regulations to reflect the standards and criteria established in the judgment.</a:t>
          </a:r>
        </a:p>
      </dgm:t>
    </dgm:pt>
    <dgm:pt modelId="{30761B3F-B75A-4650-BFD2-8A9FA7A84703}" type="parTrans" cxnId="{A859738E-EC8E-4AB8-895C-501BA56AF4E5}">
      <dgm:prSet/>
      <dgm:spPr/>
      <dgm:t>
        <a:bodyPr/>
        <a:lstStyle/>
        <a:p>
          <a:endParaRPr lang="en-US"/>
        </a:p>
      </dgm:t>
    </dgm:pt>
    <dgm:pt modelId="{E6876F56-5817-4282-971F-9EBA779BD3D2}" type="sibTrans" cxnId="{A859738E-EC8E-4AB8-895C-501BA56AF4E5}">
      <dgm:prSet/>
      <dgm:spPr/>
      <dgm:t>
        <a:bodyPr/>
        <a:lstStyle/>
        <a:p>
          <a:endParaRPr lang="en-US"/>
        </a:p>
      </dgm:t>
    </dgm:pt>
    <dgm:pt modelId="{BD358606-2FB5-4230-B6CF-01650BEF81AE}">
      <dgm:prSet/>
      <dgm:spPr/>
      <dgm:t>
        <a:bodyPr/>
        <a:lstStyle/>
        <a:p>
          <a:r>
            <a:rPr lang="en-US"/>
            <a:t>Analysis of the need to include woman and her son in social programs</a:t>
          </a:r>
        </a:p>
      </dgm:t>
    </dgm:pt>
    <dgm:pt modelId="{B559AF09-C42F-450C-BD15-56327D42B9C1}" type="parTrans" cxnId="{A3C06073-CC04-42E9-9D9D-A82EE520BFB6}">
      <dgm:prSet/>
      <dgm:spPr/>
      <dgm:t>
        <a:bodyPr/>
        <a:lstStyle/>
        <a:p>
          <a:endParaRPr lang="en-US"/>
        </a:p>
      </dgm:t>
    </dgm:pt>
    <dgm:pt modelId="{ED9800EC-C4DF-44A7-960B-1368827340CD}" type="sibTrans" cxnId="{A3C06073-CC04-42E9-9D9D-A82EE520BFB6}">
      <dgm:prSet/>
      <dgm:spPr/>
      <dgm:t>
        <a:bodyPr/>
        <a:lstStyle/>
        <a:p>
          <a:endParaRPr lang="en-US"/>
        </a:p>
      </dgm:t>
    </dgm:pt>
    <dgm:pt modelId="{02633CA7-AFC9-4C48-8D53-714233025A22}" type="pres">
      <dgm:prSet presAssocID="{4B8A9EC4-0006-428C-A4DD-E2D1BA4EA95D}" presName="vert0" presStyleCnt="0">
        <dgm:presLayoutVars>
          <dgm:dir/>
          <dgm:animOne val="branch"/>
          <dgm:animLvl val="lvl"/>
        </dgm:presLayoutVars>
      </dgm:prSet>
      <dgm:spPr/>
    </dgm:pt>
    <dgm:pt modelId="{4AD2DCDE-D658-2744-90DC-4D36259605E7}" type="pres">
      <dgm:prSet presAssocID="{A84F15A8-33E4-4969-89FA-00AC679AE74F}" presName="thickLine" presStyleLbl="alignNode1" presStyleIdx="0" presStyleCnt="7"/>
      <dgm:spPr/>
    </dgm:pt>
    <dgm:pt modelId="{4115E998-1297-8E4E-B470-3C475E144CD0}" type="pres">
      <dgm:prSet presAssocID="{A84F15A8-33E4-4969-89FA-00AC679AE74F}" presName="horz1" presStyleCnt="0"/>
      <dgm:spPr/>
    </dgm:pt>
    <dgm:pt modelId="{23FBF2D0-DCFA-8A4F-A833-EEFE1B1D3B05}" type="pres">
      <dgm:prSet presAssocID="{A84F15A8-33E4-4969-89FA-00AC679AE74F}" presName="tx1" presStyleLbl="revTx" presStyleIdx="0" presStyleCnt="7"/>
      <dgm:spPr/>
    </dgm:pt>
    <dgm:pt modelId="{70034169-E462-1B47-AB11-B41D2A2838C3}" type="pres">
      <dgm:prSet presAssocID="{A84F15A8-33E4-4969-89FA-00AC679AE74F}" presName="vert1" presStyleCnt="0"/>
      <dgm:spPr/>
    </dgm:pt>
    <dgm:pt modelId="{9E81E2F8-7C06-234C-BAEE-B933E8BDD4C9}" type="pres">
      <dgm:prSet presAssocID="{E6341C5B-1FDB-47F3-99B6-464A66F1729E}" presName="thickLine" presStyleLbl="alignNode1" presStyleIdx="1" presStyleCnt="7"/>
      <dgm:spPr/>
    </dgm:pt>
    <dgm:pt modelId="{D8635A82-74C4-3A4A-AD85-40207519F413}" type="pres">
      <dgm:prSet presAssocID="{E6341C5B-1FDB-47F3-99B6-464A66F1729E}" presName="horz1" presStyleCnt="0"/>
      <dgm:spPr/>
    </dgm:pt>
    <dgm:pt modelId="{65003E9C-7175-7546-B2FA-732999C2DD8A}" type="pres">
      <dgm:prSet presAssocID="{E6341C5B-1FDB-47F3-99B6-464A66F1729E}" presName="tx1" presStyleLbl="revTx" presStyleIdx="1" presStyleCnt="7"/>
      <dgm:spPr/>
    </dgm:pt>
    <dgm:pt modelId="{48F65FA1-D39E-F447-967C-46981FD4FC77}" type="pres">
      <dgm:prSet presAssocID="{E6341C5B-1FDB-47F3-99B6-464A66F1729E}" presName="vert1" presStyleCnt="0"/>
      <dgm:spPr/>
    </dgm:pt>
    <dgm:pt modelId="{8FE1DD88-3AB0-D443-8136-81F7AF383B81}" type="pres">
      <dgm:prSet presAssocID="{0A4E2336-96F3-460C-A828-7DBA4A3DBB68}" presName="thickLine" presStyleLbl="alignNode1" presStyleIdx="2" presStyleCnt="7"/>
      <dgm:spPr/>
    </dgm:pt>
    <dgm:pt modelId="{1EA329B1-3E4D-2244-84BA-112E722FD03A}" type="pres">
      <dgm:prSet presAssocID="{0A4E2336-96F3-460C-A828-7DBA4A3DBB68}" presName="horz1" presStyleCnt="0"/>
      <dgm:spPr/>
    </dgm:pt>
    <dgm:pt modelId="{BB461BB0-D08E-BE4D-9616-23DEB1D7BEA0}" type="pres">
      <dgm:prSet presAssocID="{0A4E2336-96F3-460C-A828-7DBA4A3DBB68}" presName="tx1" presStyleLbl="revTx" presStyleIdx="2" presStyleCnt="7"/>
      <dgm:spPr/>
    </dgm:pt>
    <dgm:pt modelId="{6DB5B4CD-61DE-EB41-9049-D69FD76E240F}" type="pres">
      <dgm:prSet presAssocID="{0A4E2336-96F3-460C-A828-7DBA4A3DBB68}" presName="vert1" presStyleCnt="0"/>
      <dgm:spPr/>
    </dgm:pt>
    <dgm:pt modelId="{5A33FE17-40AA-9944-92AD-68DED00D4886}" type="pres">
      <dgm:prSet presAssocID="{8E48F792-1634-4B8C-B0DB-646C11327973}" presName="thickLine" presStyleLbl="alignNode1" presStyleIdx="3" presStyleCnt="7"/>
      <dgm:spPr/>
    </dgm:pt>
    <dgm:pt modelId="{F26AA7D4-57E1-4045-A327-9976EE61AA09}" type="pres">
      <dgm:prSet presAssocID="{8E48F792-1634-4B8C-B0DB-646C11327973}" presName="horz1" presStyleCnt="0"/>
      <dgm:spPr/>
    </dgm:pt>
    <dgm:pt modelId="{1CB9821E-6440-E94A-9C73-CC38D89A06B8}" type="pres">
      <dgm:prSet presAssocID="{8E48F792-1634-4B8C-B0DB-646C11327973}" presName="tx1" presStyleLbl="revTx" presStyleIdx="3" presStyleCnt="7"/>
      <dgm:spPr/>
    </dgm:pt>
    <dgm:pt modelId="{538DC8B7-E82C-354C-8795-F9A266E6843C}" type="pres">
      <dgm:prSet presAssocID="{8E48F792-1634-4B8C-B0DB-646C11327973}" presName="vert1" presStyleCnt="0"/>
      <dgm:spPr/>
    </dgm:pt>
    <dgm:pt modelId="{EAAB8BD4-EA58-5246-A46A-9E38CD429CB4}" type="pres">
      <dgm:prSet presAssocID="{30279726-0DA3-4888-9DB0-EBC14E50A9A3}" presName="thickLine" presStyleLbl="alignNode1" presStyleIdx="4" presStyleCnt="7"/>
      <dgm:spPr/>
    </dgm:pt>
    <dgm:pt modelId="{86F40066-170D-F442-AE26-E450F8DCC2F2}" type="pres">
      <dgm:prSet presAssocID="{30279726-0DA3-4888-9DB0-EBC14E50A9A3}" presName="horz1" presStyleCnt="0"/>
      <dgm:spPr/>
    </dgm:pt>
    <dgm:pt modelId="{8420191E-AF0B-EC41-9A56-4CB6B7EDA6D8}" type="pres">
      <dgm:prSet presAssocID="{30279726-0DA3-4888-9DB0-EBC14E50A9A3}" presName="tx1" presStyleLbl="revTx" presStyleIdx="4" presStyleCnt="7"/>
      <dgm:spPr/>
    </dgm:pt>
    <dgm:pt modelId="{B3243406-44C2-AF44-AA31-3B0213C26F8E}" type="pres">
      <dgm:prSet presAssocID="{30279726-0DA3-4888-9DB0-EBC14E50A9A3}" presName="vert1" presStyleCnt="0"/>
      <dgm:spPr/>
    </dgm:pt>
    <dgm:pt modelId="{B0134F91-FAF8-B24C-8935-8B10D72BB1D4}" type="pres">
      <dgm:prSet presAssocID="{68A7793E-CEC1-46CC-B021-FC3C37CEE94D}" presName="thickLine" presStyleLbl="alignNode1" presStyleIdx="5" presStyleCnt="7"/>
      <dgm:spPr/>
    </dgm:pt>
    <dgm:pt modelId="{FE6A8571-310B-7D45-942E-8114433008D3}" type="pres">
      <dgm:prSet presAssocID="{68A7793E-CEC1-46CC-B021-FC3C37CEE94D}" presName="horz1" presStyleCnt="0"/>
      <dgm:spPr/>
    </dgm:pt>
    <dgm:pt modelId="{F0DF3ADC-67AC-6044-9F00-D19D27E31091}" type="pres">
      <dgm:prSet presAssocID="{68A7793E-CEC1-46CC-B021-FC3C37CEE94D}" presName="tx1" presStyleLbl="revTx" presStyleIdx="5" presStyleCnt="7"/>
      <dgm:spPr/>
    </dgm:pt>
    <dgm:pt modelId="{4C1DB1F9-1B7F-024D-9E95-516FF8C7ADFE}" type="pres">
      <dgm:prSet presAssocID="{68A7793E-CEC1-46CC-B021-FC3C37CEE94D}" presName="vert1" presStyleCnt="0"/>
      <dgm:spPr/>
    </dgm:pt>
    <dgm:pt modelId="{CE55759B-E58F-C84E-82BD-80D1FEEE1E9B}" type="pres">
      <dgm:prSet presAssocID="{BD358606-2FB5-4230-B6CF-01650BEF81AE}" presName="thickLine" presStyleLbl="alignNode1" presStyleIdx="6" presStyleCnt="7"/>
      <dgm:spPr/>
    </dgm:pt>
    <dgm:pt modelId="{9BCD8E4D-4F3C-5C4D-8C70-E46AB0ECCABB}" type="pres">
      <dgm:prSet presAssocID="{BD358606-2FB5-4230-B6CF-01650BEF81AE}" presName="horz1" presStyleCnt="0"/>
      <dgm:spPr/>
    </dgm:pt>
    <dgm:pt modelId="{7B8B537D-CF8F-BC4E-92FC-A75FF99970F8}" type="pres">
      <dgm:prSet presAssocID="{BD358606-2FB5-4230-B6CF-01650BEF81AE}" presName="tx1" presStyleLbl="revTx" presStyleIdx="6" presStyleCnt="7"/>
      <dgm:spPr/>
    </dgm:pt>
    <dgm:pt modelId="{918A34C6-D6DB-464C-A444-1C3D5402956B}" type="pres">
      <dgm:prSet presAssocID="{BD358606-2FB5-4230-B6CF-01650BEF81AE}" presName="vert1" presStyleCnt="0"/>
      <dgm:spPr/>
    </dgm:pt>
  </dgm:ptLst>
  <dgm:cxnLst>
    <dgm:cxn modelId="{6E43E304-8D66-4A6B-A9E8-B4EDF77CEA35}" srcId="{4B8A9EC4-0006-428C-A4DD-E2D1BA4EA95D}" destId="{A84F15A8-33E4-4969-89FA-00AC679AE74F}" srcOrd="0" destOrd="0" parTransId="{503E1A32-C5B4-46A7-8A4F-A7E2C2B68E9C}" sibTransId="{3A4BE488-339E-4ABA-8E33-D249CDD59E5E}"/>
    <dgm:cxn modelId="{18527B3C-7357-FB47-A268-08F09D5D02EC}" type="presOf" srcId="{E6341C5B-1FDB-47F3-99B6-464A66F1729E}" destId="{65003E9C-7175-7546-B2FA-732999C2DD8A}" srcOrd="0" destOrd="0" presId="urn:microsoft.com/office/officeart/2008/layout/LinedList"/>
    <dgm:cxn modelId="{F13B966A-C07B-41B6-95F6-1B3BBEF31D47}" srcId="{4B8A9EC4-0006-428C-A4DD-E2D1BA4EA95D}" destId="{30279726-0DA3-4888-9DB0-EBC14E50A9A3}" srcOrd="4" destOrd="0" parTransId="{A68454D7-965D-43B3-935B-26A88394C185}" sibTransId="{B2FF13F5-65AB-43CE-912D-EFDF2D1D94CD}"/>
    <dgm:cxn modelId="{A3C06073-CC04-42E9-9D9D-A82EE520BFB6}" srcId="{4B8A9EC4-0006-428C-A4DD-E2D1BA4EA95D}" destId="{BD358606-2FB5-4230-B6CF-01650BEF81AE}" srcOrd="6" destOrd="0" parTransId="{B559AF09-C42F-450C-BD15-56327D42B9C1}" sibTransId="{ED9800EC-C4DF-44A7-960B-1368827340CD}"/>
    <dgm:cxn modelId="{8A9E5379-B77B-48B2-9401-CFEE24A8470E}" srcId="{4B8A9EC4-0006-428C-A4DD-E2D1BA4EA95D}" destId="{8E48F792-1634-4B8C-B0DB-646C11327973}" srcOrd="3" destOrd="0" parTransId="{189D4A18-78E5-4050-A13C-95357B4A0F0C}" sibTransId="{88C470D5-1B0A-45EB-90A2-54233E09BAEB}"/>
    <dgm:cxn modelId="{40FA007B-C938-E942-B98C-926FE23486D7}" type="presOf" srcId="{A84F15A8-33E4-4969-89FA-00AC679AE74F}" destId="{23FBF2D0-DCFA-8A4F-A833-EEFE1B1D3B05}" srcOrd="0" destOrd="0" presId="urn:microsoft.com/office/officeart/2008/layout/LinedList"/>
    <dgm:cxn modelId="{0CE19A7B-242D-C648-88E6-7A660266E7B1}" type="presOf" srcId="{68A7793E-CEC1-46CC-B021-FC3C37CEE94D}" destId="{F0DF3ADC-67AC-6044-9F00-D19D27E31091}" srcOrd="0" destOrd="0" presId="urn:microsoft.com/office/officeart/2008/layout/LinedList"/>
    <dgm:cxn modelId="{A859738E-EC8E-4AB8-895C-501BA56AF4E5}" srcId="{4B8A9EC4-0006-428C-A4DD-E2D1BA4EA95D}" destId="{68A7793E-CEC1-46CC-B021-FC3C37CEE94D}" srcOrd="5" destOrd="0" parTransId="{30761B3F-B75A-4650-BFD2-8A9FA7A84703}" sibTransId="{E6876F56-5817-4282-971F-9EBA779BD3D2}"/>
    <dgm:cxn modelId="{38D2EB9A-C019-6146-815E-DB5C6BDF0778}" type="presOf" srcId="{30279726-0DA3-4888-9DB0-EBC14E50A9A3}" destId="{8420191E-AF0B-EC41-9A56-4CB6B7EDA6D8}" srcOrd="0" destOrd="0" presId="urn:microsoft.com/office/officeart/2008/layout/LinedList"/>
    <dgm:cxn modelId="{7B004DA6-C7EC-A144-B8DE-99DC0A64ECB6}" type="presOf" srcId="{0A4E2336-96F3-460C-A828-7DBA4A3DBB68}" destId="{BB461BB0-D08E-BE4D-9616-23DEB1D7BEA0}" srcOrd="0" destOrd="0" presId="urn:microsoft.com/office/officeart/2008/layout/LinedList"/>
    <dgm:cxn modelId="{CE8CA7AD-8515-A942-BCB3-957022D51F1E}" type="presOf" srcId="{8E48F792-1634-4B8C-B0DB-646C11327973}" destId="{1CB9821E-6440-E94A-9C73-CC38D89A06B8}" srcOrd="0" destOrd="0" presId="urn:microsoft.com/office/officeart/2008/layout/LinedList"/>
    <dgm:cxn modelId="{838249DE-5201-3A41-A6CA-74BF2BB9B975}" type="presOf" srcId="{BD358606-2FB5-4230-B6CF-01650BEF81AE}" destId="{7B8B537D-CF8F-BC4E-92FC-A75FF99970F8}" srcOrd="0" destOrd="0" presId="urn:microsoft.com/office/officeart/2008/layout/LinedList"/>
    <dgm:cxn modelId="{3F21D3E1-38FA-458B-BBAC-78CD93865CF2}" srcId="{4B8A9EC4-0006-428C-A4DD-E2D1BA4EA95D}" destId="{0A4E2336-96F3-460C-A828-7DBA4A3DBB68}" srcOrd="2" destOrd="0" parTransId="{8314B698-4E17-4699-83EE-7764AFDFD6BF}" sibTransId="{62D90BF8-834F-4AB3-ABD8-19F90A6BD27E}"/>
    <dgm:cxn modelId="{DDF449EF-541C-EA4F-8401-E257663A9212}" type="presOf" srcId="{4B8A9EC4-0006-428C-A4DD-E2D1BA4EA95D}" destId="{02633CA7-AFC9-4C48-8D53-714233025A22}" srcOrd="0" destOrd="0" presId="urn:microsoft.com/office/officeart/2008/layout/LinedList"/>
    <dgm:cxn modelId="{22029FF6-FF78-4556-B8AE-4B38805C1DD8}" srcId="{4B8A9EC4-0006-428C-A4DD-E2D1BA4EA95D}" destId="{E6341C5B-1FDB-47F3-99B6-464A66F1729E}" srcOrd="1" destOrd="0" parTransId="{B26B51F1-351B-4715-8B61-04E4EA9F08F3}" sibTransId="{02AE0F68-751A-48E5-AE18-0E8FF2D40E81}"/>
    <dgm:cxn modelId="{48BE1C1D-0785-F547-9C63-D49D2B1BE3A8}" type="presParOf" srcId="{02633CA7-AFC9-4C48-8D53-714233025A22}" destId="{4AD2DCDE-D658-2744-90DC-4D36259605E7}" srcOrd="0" destOrd="0" presId="urn:microsoft.com/office/officeart/2008/layout/LinedList"/>
    <dgm:cxn modelId="{EDB1ECCE-AF16-2A4F-BCEF-80C81FE62351}" type="presParOf" srcId="{02633CA7-AFC9-4C48-8D53-714233025A22}" destId="{4115E998-1297-8E4E-B470-3C475E144CD0}" srcOrd="1" destOrd="0" presId="urn:microsoft.com/office/officeart/2008/layout/LinedList"/>
    <dgm:cxn modelId="{34FF5E0B-00A6-BC4A-9A97-D244B93A0875}" type="presParOf" srcId="{4115E998-1297-8E4E-B470-3C475E144CD0}" destId="{23FBF2D0-DCFA-8A4F-A833-EEFE1B1D3B05}" srcOrd="0" destOrd="0" presId="urn:microsoft.com/office/officeart/2008/layout/LinedList"/>
    <dgm:cxn modelId="{E0EAC40A-11AA-1B45-B55F-49FB5EC688BA}" type="presParOf" srcId="{4115E998-1297-8E4E-B470-3C475E144CD0}" destId="{70034169-E462-1B47-AB11-B41D2A2838C3}" srcOrd="1" destOrd="0" presId="urn:microsoft.com/office/officeart/2008/layout/LinedList"/>
    <dgm:cxn modelId="{D08D76A0-C3BA-FA43-9DB9-CF8CFB724516}" type="presParOf" srcId="{02633CA7-AFC9-4C48-8D53-714233025A22}" destId="{9E81E2F8-7C06-234C-BAEE-B933E8BDD4C9}" srcOrd="2" destOrd="0" presId="urn:microsoft.com/office/officeart/2008/layout/LinedList"/>
    <dgm:cxn modelId="{2B39D1B3-80E0-FB48-805D-5BA315984484}" type="presParOf" srcId="{02633CA7-AFC9-4C48-8D53-714233025A22}" destId="{D8635A82-74C4-3A4A-AD85-40207519F413}" srcOrd="3" destOrd="0" presId="urn:microsoft.com/office/officeart/2008/layout/LinedList"/>
    <dgm:cxn modelId="{767F3519-CCCF-DD42-A3A0-46E12EEB4115}" type="presParOf" srcId="{D8635A82-74C4-3A4A-AD85-40207519F413}" destId="{65003E9C-7175-7546-B2FA-732999C2DD8A}" srcOrd="0" destOrd="0" presId="urn:microsoft.com/office/officeart/2008/layout/LinedList"/>
    <dgm:cxn modelId="{13094F8F-62EA-7745-8BFB-CB131A0E8928}" type="presParOf" srcId="{D8635A82-74C4-3A4A-AD85-40207519F413}" destId="{48F65FA1-D39E-F447-967C-46981FD4FC77}" srcOrd="1" destOrd="0" presId="urn:microsoft.com/office/officeart/2008/layout/LinedList"/>
    <dgm:cxn modelId="{AB4F3974-D050-BF4B-BCBD-CCB94EBB3F25}" type="presParOf" srcId="{02633CA7-AFC9-4C48-8D53-714233025A22}" destId="{8FE1DD88-3AB0-D443-8136-81F7AF383B81}" srcOrd="4" destOrd="0" presId="urn:microsoft.com/office/officeart/2008/layout/LinedList"/>
    <dgm:cxn modelId="{36106785-06D0-2D43-B803-5C9E4A07F26C}" type="presParOf" srcId="{02633CA7-AFC9-4C48-8D53-714233025A22}" destId="{1EA329B1-3E4D-2244-84BA-112E722FD03A}" srcOrd="5" destOrd="0" presId="urn:microsoft.com/office/officeart/2008/layout/LinedList"/>
    <dgm:cxn modelId="{7EF1C505-9F33-BD4A-AE5A-3E25A2381DFE}" type="presParOf" srcId="{1EA329B1-3E4D-2244-84BA-112E722FD03A}" destId="{BB461BB0-D08E-BE4D-9616-23DEB1D7BEA0}" srcOrd="0" destOrd="0" presId="urn:microsoft.com/office/officeart/2008/layout/LinedList"/>
    <dgm:cxn modelId="{DEF6055D-21A5-E34D-8680-179B0ED29477}" type="presParOf" srcId="{1EA329B1-3E4D-2244-84BA-112E722FD03A}" destId="{6DB5B4CD-61DE-EB41-9049-D69FD76E240F}" srcOrd="1" destOrd="0" presId="urn:microsoft.com/office/officeart/2008/layout/LinedList"/>
    <dgm:cxn modelId="{6834284B-75CD-0F46-83E0-9C61552C122B}" type="presParOf" srcId="{02633CA7-AFC9-4C48-8D53-714233025A22}" destId="{5A33FE17-40AA-9944-92AD-68DED00D4886}" srcOrd="6" destOrd="0" presId="urn:microsoft.com/office/officeart/2008/layout/LinedList"/>
    <dgm:cxn modelId="{64BB7C79-670C-CD42-9D18-15C1BBF20F55}" type="presParOf" srcId="{02633CA7-AFC9-4C48-8D53-714233025A22}" destId="{F26AA7D4-57E1-4045-A327-9976EE61AA09}" srcOrd="7" destOrd="0" presId="urn:microsoft.com/office/officeart/2008/layout/LinedList"/>
    <dgm:cxn modelId="{A88A835B-0FF8-C24E-B7F6-9DB643F1C98B}" type="presParOf" srcId="{F26AA7D4-57E1-4045-A327-9976EE61AA09}" destId="{1CB9821E-6440-E94A-9C73-CC38D89A06B8}" srcOrd="0" destOrd="0" presId="urn:microsoft.com/office/officeart/2008/layout/LinedList"/>
    <dgm:cxn modelId="{C55D9EA0-9DD4-F941-8326-8C269C66946F}" type="presParOf" srcId="{F26AA7D4-57E1-4045-A327-9976EE61AA09}" destId="{538DC8B7-E82C-354C-8795-F9A266E6843C}" srcOrd="1" destOrd="0" presId="urn:microsoft.com/office/officeart/2008/layout/LinedList"/>
    <dgm:cxn modelId="{3961876A-ACC0-DE45-9D9D-EA7129F7819F}" type="presParOf" srcId="{02633CA7-AFC9-4C48-8D53-714233025A22}" destId="{EAAB8BD4-EA58-5246-A46A-9E38CD429CB4}" srcOrd="8" destOrd="0" presId="urn:microsoft.com/office/officeart/2008/layout/LinedList"/>
    <dgm:cxn modelId="{CB796EBE-B2D5-FD41-8BE5-D4C6957E676A}" type="presParOf" srcId="{02633CA7-AFC9-4C48-8D53-714233025A22}" destId="{86F40066-170D-F442-AE26-E450F8DCC2F2}" srcOrd="9" destOrd="0" presId="urn:microsoft.com/office/officeart/2008/layout/LinedList"/>
    <dgm:cxn modelId="{BD1A30EA-A7BA-C848-BEA1-7C6371693122}" type="presParOf" srcId="{86F40066-170D-F442-AE26-E450F8DCC2F2}" destId="{8420191E-AF0B-EC41-9A56-4CB6B7EDA6D8}" srcOrd="0" destOrd="0" presId="urn:microsoft.com/office/officeart/2008/layout/LinedList"/>
    <dgm:cxn modelId="{DF7D8F69-A5DD-884E-8726-D3E2FC1C20E2}" type="presParOf" srcId="{86F40066-170D-F442-AE26-E450F8DCC2F2}" destId="{B3243406-44C2-AF44-AA31-3B0213C26F8E}" srcOrd="1" destOrd="0" presId="urn:microsoft.com/office/officeart/2008/layout/LinedList"/>
    <dgm:cxn modelId="{A31ECB11-E392-1C40-8B78-9BBB6A206785}" type="presParOf" srcId="{02633CA7-AFC9-4C48-8D53-714233025A22}" destId="{B0134F91-FAF8-B24C-8935-8B10D72BB1D4}" srcOrd="10" destOrd="0" presId="urn:microsoft.com/office/officeart/2008/layout/LinedList"/>
    <dgm:cxn modelId="{30BF9EC1-A7F9-4A45-9B49-4A5031E21408}" type="presParOf" srcId="{02633CA7-AFC9-4C48-8D53-714233025A22}" destId="{FE6A8571-310B-7D45-942E-8114433008D3}" srcOrd="11" destOrd="0" presId="urn:microsoft.com/office/officeart/2008/layout/LinedList"/>
    <dgm:cxn modelId="{A0007933-1E92-8543-B4C4-2CB8DE96E3A1}" type="presParOf" srcId="{FE6A8571-310B-7D45-942E-8114433008D3}" destId="{F0DF3ADC-67AC-6044-9F00-D19D27E31091}" srcOrd="0" destOrd="0" presId="urn:microsoft.com/office/officeart/2008/layout/LinedList"/>
    <dgm:cxn modelId="{68D54AE0-4F08-464D-B920-DF0AC39EC1CA}" type="presParOf" srcId="{FE6A8571-310B-7D45-942E-8114433008D3}" destId="{4C1DB1F9-1B7F-024D-9E95-516FF8C7ADFE}" srcOrd="1" destOrd="0" presId="urn:microsoft.com/office/officeart/2008/layout/LinedList"/>
    <dgm:cxn modelId="{36437FD4-069B-694D-82EF-3E2B0D289EED}" type="presParOf" srcId="{02633CA7-AFC9-4C48-8D53-714233025A22}" destId="{CE55759B-E58F-C84E-82BD-80D1FEEE1E9B}" srcOrd="12" destOrd="0" presId="urn:microsoft.com/office/officeart/2008/layout/LinedList"/>
    <dgm:cxn modelId="{C77E8139-0B83-7B4B-97CA-B0E2BD7AB837}" type="presParOf" srcId="{02633CA7-AFC9-4C48-8D53-714233025A22}" destId="{9BCD8E4D-4F3C-5C4D-8C70-E46AB0ECCABB}" srcOrd="13" destOrd="0" presId="urn:microsoft.com/office/officeart/2008/layout/LinedList"/>
    <dgm:cxn modelId="{4352D977-EEB3-144A-8A6A-3DE12BBE9D48}" type="presParOf" srcId="{9BCD8E4D-4F3C-5C4D-8C70-E46AB0ECCABB}" destId="{7B8B537D-CF8F-BC4E-92FC-A75FF99970F8}" srcOrd="0" destOrd="0" presId="urn:microsoft.com/office/officeart/2008/layout/LinedList"/>
    <dgm:cxn modelId="{6030084C-C706-C844-B20E-DF5625DCB07C}" type="presParOf" srcId="{9BCD8E4D-4F3C-5C4D-8C70-E46AB0ECCABB}" destId="{918A34C6-D6DB-464C-A444-1C3D5402956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B0A984-3A59-4FB0-985E-78F71E3CA019}"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BD15891-B8CC-4480-B29A-506DC0D490F5}">
      <dgm:prSet/>
      <dgm:spPr/>
      <dgm:t>
        <a:bodyPr/>
        <a:lstStyle/>
        <a:p>
          <a:r>
            <a:rPr lang="en-US"/>
            <a:t>The rights of indigenous communities</a:t>
          </a:r>
        </a:p>
      </dgm:t>
    </dgm:pt>
    <dgm:pt modelId="{58B964A2-DECA-4F6F-BE97-A48B97E4B449}" type="parTrans" cxnId="{15ED8634-C8EF-4880-82C9-91A641E50FB3}">
      <dgm:prSet/>
      <dgm:spPr/>
      <dgm:t>
        <a:bodyPr/>
        <a:lstStyle/>
        <a:p>
          <a:endParaRPr lang="en-US"/>
        </a:p>
      </dgm:t>
    </dgm:pt>
    <dgm:pt modelId="{1BF14237-553B-4138-A3E2-46A510F315AD}" type="sibTrans" cxnId="{15ED8634-C8EF-4880-82C9-91A641E50FB3}">
      <dgm:prSet/>
      <dgm:spPr/>
      <dgm:t>
        <a:bodyPr/>
        <a:lstStyle/>
        <a:p>
          <a:endParaRPr lang="en-US"/>
        </a:p>
      </dgm:t>
    </dgm:pt>
    <dgm:pt modelId="{1736243D-23E5-435C-A2C0-9B2A84EFF3CE}">
      <dgm:prSet/>
      <dgm:spPr/>
      <dgm:t>
        <a:bodyPr/>
        <a:lstStyle/>
        <a:p>
          <a:r>
            <a:rPr lang="en-US"/>
            <a:t>The rights of mangroves</a:t>
          </a:r>
        </a:p>
      </dgm:t>
    </dgm:pt>
    <dgm:pt modelId="{BD5A9124-4AD4-43D3-8C9F-260602C097D6}" type="parTrans" cxnId="{87DC9730-461C-48F8-A36C-D11A7C3CC5C9}">
      <dgm:prSet/>
      <dgm:spPr/>
      <dgm:t>
        <a:bodyPr/>
        <a:lstStyle/>
        <a:p>
          <a:endParaRPr lang="en-US"/>
        </a:p>
      </dgm:t>
    </dgm:pt>
    <dgm:pt modelId="{D7D45D8C-7604-4F50-892E-C167439F8AE3}" type="sibTrans" cxnId="{87DC9730-461C-48F8-A36C-D11A7C3CC5C9}">
      <dgm:prSet/>
      <dgm:spPr/>
      <dgm:t>
        <a:bodyPr/>
        <a:lstStyle/>
        <a:p>
          <a:endParaRPr lang="en-US"/>
        </a:p>
      </dgm:t>
    </dgm:pt>
    <dgm:pt modelId="{C65CFFD8-EA52-4EA6-A899-CBECA2D2BF7D}">
      <dgm:prSet/>
      <dgm:spPr/>
      <dgm:t>
        <a:bodyPr/>
        <a:lstStyle/>
        <a:p>
          <a:r>
            <a:rPr lang="en-US"/>
            <a:t>The rights of a protected forest</a:t>
          </a:r>
        </a:p>
      </dgm:t>
    </dgm:pt>
    <dgm:pt modelId="{470C457E-AC19-4EA6-BB37-8F86CD232301}" type="parTrans" cxnId="{DD15375C-A44D-42E9-AA14-93275D43E8E8}">
      <dgm:prSet/>
      <dgm:spPr/>
      <dgm:t>
        <a:bodyPr/>
        <a:lstStyle/>
        <a:p>
          <a:endParaRPr lang="en-US"/>
        </a:p>
      </dgm:t>
    </dgm:pt>
    <dgm:pt modelId="{53668F04-8D50-4EC0-A3BB-15564A89D88C}" type="sibTrans" cxnId="{DD15375C-A44D-42E9-AA14-93275D43E8E8}">
      <dgm:prSet/>
      <dgm:spPr/>
      <dgm:t>
        <a:bodyPr/>
        <a:lstStyle/>
        <a:p>
          <a:endParaRPr lang="en-US"/>
        </a:p>
      </dgm:t>
    </dgm:pt>
    <dgm:pt modelId="{A0512A7C-F8B8-4B1D-86C6-25CDEB67B36F}">
      <dgm:prSet/>
      <dgm:spPr/>
      <dgm:t>
        <a:bodyPr/>
        <a:lstStyle/>
        <a:p>
          <a:r>
            <a:rPr lang="en-US"/>
            <a:t>The rights of rivers</a:t>
          </a:r>
        </a:p>
      </dgm:t>
    </dgm:pt>
    <dgm:pt modelId="{213BAB5F-34AE-4E31-883D-A82E1C992ADB}" type="parTrans" cxnId="{5BF1B45B-002C-43B9-80D0-7D53BF62D506}">
      <dgm:prSet/>
      <dgm:spPr/>
      <dgm:t>
        <a:bodyPr/>
        <a:lstStyle/>
        <a:p>
          <a:endParaRPr lang="en-US"/>
        </a:p>
      </dgm:t>
    </dgm:pt>
    <dgm:pt modelId="{5898402B-168D-407F-A8BD-D0F753A7E522}" type="sibTrans" cxnId="{5BF1B45B-002C-43B9-80D0-7D53BF62D506}">
      <dgm:prSet/>
      <dgm:spPr/>
      <dgm:t>
        <a:bodyPr/>
        <a:lstStyle/>
        <a:p>
          <a:endParaRPr lang="en-US"/>
        </a:p>
      </dgm:t>
    </dgm:pt>
    <dgm:pt modelId="{EB379C29-21FF-411F-8E0E-394713037077}">
      <dgm:prSet/>
      <dgm:spPr/>
      <dgm:t>
        <a:bodyPr/>
        <a:lstStyle/>
        <a:p>
          <a:r>
            <a:rPr lang="en-US" dirty="0"/>
            <a:t>The rights of a woolly monkey </a:t>
          </a:r>
        </a:p>
      </dgm:t>
    </dgm:pt>
    <dgm:pt modelId="{ED958DF1-677A-4ABB-B89F-4980B4ECE1A0}" type="parTrans" cxnId="{F3672D05-A902-4404-8DBF-401E4604EA47}">
      <dgm:prSet/>
      <dgm:spPr/>
      <dgm:t>
        <a:bodyPr/>
        <a:lstStyle/>
        <a:p>
          <a:endParaRPr lang="en-US"/>
        </a:p>
      </dgm:t>
    </dgm:pt>
    <dgm:pt modelId="{B50917C3-A972-4BE0-BE66-B1FBBFE3DDB4}" type="sibTrans" cxnId="{F3672D05-A902-4404-8DBF-401E4604EA47}">
      <dgm:prSet/>
      <dgm:spPr/>
      <dgm:t>
        <a:bodyPr/>
        <a:lstStyle/>
        <a:p>
          <a:endParaRPr lang="en-US"/>
        </a:p>
      </dgm:t>
    </dgm:pt>
    <dgm:pt modelId="{717C2DDF-D3F0-AE4D-AC70-C79AAFA9FFEC}" type="pres">
      <dgm:prSet presAssocID="{9BB0A984-3A59-4FB0-985E-78F71E3CA019}" presName="vert0" presStyleCnt="0">
        <dgm:presLayoutVars>
          <dgm:dir/>
          <dgm:animOne val="branch"/>
          <dgm:animLvl val="lvl"/>
        </dgm:presLayoutVars>
      </dgm:prSet>
      <dgm:spPr/>
    </dgm:pt>
    <dgm:pt modelId="{CD1A276B-7984-F24C-9AF4-B67445613021}" type="pres">
      <dgm:prSet presAssocID="{2BD15891-B8CC-4480-B29A-506DC0D490F5}" presName="thickLine" presStyleLbl="alignNode1" presStyleIdx="0" presStyleCnt="5"/>
      <dgm:spPr/>
    </dgm:pt>
    <dgm:pt modelId="{21719101-6429-4847-923A-1CD62051CF22}" type="pres">
      <dgm:prSet presAssocID="{2BD15891-B8CC-4480-B29A-506DC0D490F5}" presName="horz1" presStyleCnt="0"/>
      <dgm:spPr/>
    </dgm:pt>
    <dgm:pt modelId="{F253C094-E338-1844-8D27-6DA938E1722E}" type="pres">
      <dgm:prSet presAssocID="{2BD15891-B8CC-4480-B29A-506DC0D490F5}" presName="tx1" presStyleLbl="revTx" presStyleIdx="0" presStyleCnt="5"/>
      <dgm:spPr/>
    </dgm:pt>
    <dgm:pt modelId="{72703405-3117-1642-B0D1-E5C98C56AB06}" type="pres">
      <dgm:prSet presAssocID="{2BD15891-B8CC-4480-B29A-506DC0D490F5}" presName="vert1" presStyleCnt="0"/>
      <dgm:spPr/>
    </dgm:pt>
    <dgm:pt modelId="{132EBCBF-D85B-7747-BEDE-1CAC3B6136B8}" type="pres">
      <dgm:prSet presAssocID="{1736243D-23E5-435C-A2C0-9B2A84EFF3CE}" presName="thickLine" presStyleLbl="alignNode1" presStyleIdx="1" presStyleCnt="5"/>
      <dgm:spPr/>
    </dgm:pt>
    <dgm:pt modelId="{134872E5-CBD5-F147-BDD2-60DF98E845A8}" type="pres">
      <dgm:prSet presAssocID="{1736243D-23E5-435C-A2C0-9B2A84EFF3CE}" presName="horz1" presStyleCnt="0"/>
      <dgm:spPr/>
    </dgm:pt>
    <dgm:pt modelId="{2A5046E6-BB91-304E-BD96-5279369849CB}" type="pres">
      <dgm:prSet presAssocID="{1736243D-23E5-435C-A2C0-9B2A84EFF3CE}" presName="tx1" presStyleLbl="revTx" presStyleIdx="1" presStyleCnt="5"/>
      <dgm:spPr/>
    </dgm:pt>
    <dgm:pt modelId="{EDB011AE-3AE7-3E44-B98C-A70E4119C1ED}" type="pres">
      <dgm:prSet presAssocID="{1736243D-23E5-435C-A2C0-9B2A84EFF3CE}" presName="vert1" presStyleCnt="0"/>
      <dgm:spPr/>
    </dgm:pt>
    <dgm:pt modelId="{8106E846-63F3-8F4C-8975-8788A3771656}" type="pres">
      <dgm:prSet presAssocID="{C65CFFD8-EA52-4EA6-A899-CBECA2D2BF7D}" presName="thickLine" presStyleLbl="alignNode1" presStyleIdx="2" presStyleCnt="5"/>
      <dgm:spPr/>
    </dgm:pt>
    <dgm:pt modelId="{87185331-70BF-F844-AD09-A0A5C4370906}" type="pres">
      <dgm:prSet presAssocID="{C65CFFD8-EA52-4EA6-A899-CBECA2D2BF7D}" presName="horz1" presStyleCnt="0"/>
      <dgm:spPr/>
    </dgm:pt>
    <dgm:pt modelId="{1D183F30-1048-BC48-A019-B716D5734F00}" type="pres">
      <dgm:prSet presAssocID="{C65CFFD8-EA52-4EA6-A899-CBECA2D2BF7D}" presName="tx1" presStyleLbl="revTx" presStyleIdx="2" presStyleCnt="5"/>
      <dgm:spPr/>
    </dgm:pt>
    <dgm:pt modelId="{3B81670D-94D4-5541-AEAC-3CFEF77864F6}" type="pres">
      <dgm:prSet presAssocID="{C65CFFD8-EA52-4EA6-A899-CBECA2D2BF7D}" presName="vert1" presStyleCnt="0"/>
      <dgm:spPr/>
    </dgm:pt>
    <dgm:pt modelId="{AD6781C5-A564-A84D-AB9A-78B0559A203F}" type="pres">
      <dgm:prSet presAssocID="{A0512A7C-F8B8-4B1D-86C6-25CDEB67B36F}" presName="thickLine" presStyleLbl="alignNode1" presStyleIdx="3" presStyleCnt="5"/>
      <dgm:spPr/>
    </dgm:pt>
    <dgm:pt modelId="{EDD56774-D8C0-1144-84F3-3554E9DABE57}" type="pres">
      <dgm:prSet presAssocID="{A0512A7C-F8B8-4B1D-86C6-25CDEB67B36F}" presName="horz1" presStyleCnt="0"/>
      <dgm:spPr/>
    </dgm:pt>
    <dgm:pt modelId="{AE4EF2D9-68CC-A048-B3FC-E140DCDB4B03}" type="pres">
      <dgm:prSet presAssocID="{A0512A7C-F8B8-4B1D-86C6-25CDEB67B36F}" presName="tx1" presStyleLbl="revTx" presStyleIdx="3" presStyleCnt="5"/>
      <dgm:spPr/>
    </dgm:pt>
    <dgm:pt modelId="{6C7C6EE4-3FF9-E949-B38B-D1897EA7706F}" type="pres">
      <dgm:prSet presAssocID="{A0512A7C-F8B8-4B1D-86C6-25CDEB67B36F}" presName="vert1" presStyleCnt="0"/>
      <dgm:spPr/>
    </dgm:pt>
    <dgm:pt modelId="{453B7640-60ED-A84C-8065-BDF58A4CAE88}" type="pres">
      <dgm:prSet presAssocID="{EB379C29-21FF-411F-8E0E-394713037077}" presName="thickLine" presStyleLbl="alignNode1" presStyleIdx="4" presStyleCnt="5"/>
      <dgm:spPr/>
    </dgm:pt>
    <dgm:pt modelId="{7E59FBC5-104E-DD4A-B823-F7B6C1D56800}" type="pres">
      <dgm:prSet presAssocID="{EB379C29-21FF-411F-8E0E-394713037077}" presName="horz1" presStyleCnt="0"/>
      <dgm:spPr/>
    </dgm:pt>
    <dgm:pt modelId="{BF773089-F068-604D-96EC-F27C5348E2C1}" type="pres">
      <dgm:prSet presAssocID="{EB379C29-21FF-411F-8E0E-394713037077}" presName="tx1" presStyleLbl="revTx" presStyleIdx="4" presStyleCnt="5"/>
      <dgm:spPr/>
    </dgm:pt>
    <dgm:pt modelId="{98634408-7DC6-2B47-A58C-1D6738B8EDA6}" type="pres">
      <dgm:prSet presAssocID="{EB379C29-21FF-411F-8E0E-394713037077}" presName="vert1" presStyleCnt="0"/>
      <dgm:spPr/>
    </dgm:pt>
  </dgm:ptLst>
  <dgm:cxnLst>
    <dgm:cxn modelId="{F3672D05-A902-4404-8DBF-401E4604EA47}" srcId="{9BB0A984-3A59-4FB0-985E-78F71E3CA019}" destId="{EB379C29-21FF-411F-8E0E-394713037077}" srcOrd="4" destOrd="0" parTransId="{ED958DF1-677A-4ABB-B89F-4980B4ECE1A0}" sibTransId="{B50917C3-A972-4BE0-BE66-B1FBBFE3DDB4}"/>
    <dgm:cxn modelId="{7168FE0D-4EB5-9243-B788-A7BA55E4F1E3}" type="presOf" srcId="{9BB0A984-3A59-4FB0-985E-78F71E3CA019}" destId="{717C2DDF-D3F0-AE4D-AC70-C79AAFA9FFEC}" srcOrd="0" destOrd="0" presId="urn:microsoft.com/office/officeart/2008/layout/LinedList"/>
    <dgm:cxn modelId="{87DC9730-461C-48F8-A36C-D11A7C3CC5C9}" srcId="{9BB0A984-3A59-4FB0-985E-78F71E3CA019}" destId="{1736243D-23E5-435C-A2C0-9B2A84EFF3CE}" srcOrd="1" destOrd="0" parTransId="{BD5A9124-4AD4-43D3-8C9F-260602C097D6}" sibTransId="{D7D45D8C-7604-4F50-892E-C167439F8AE3}"/>
    <dgm:cxn modelId="{15ED8634-C8EF-4880-82C9-91A641E50FB3}" srcId="{9BB0A984-3A59-4FB0-985E-78F71E3CA019}" destId="{2BD15891-B8CC-4480-B29A-506DC0D490F5}" srcOrd="0" destOrd="0" parTransId="{58B964A2-DECA-4F6F-BE97-A48B97E4B449}" sibTransId="{1BF14237-553B-4138-A3E2-46A510F315AD}"/>
    <dgm:cxn modelId="{A1CB3344-20E7-6541-8B6F-571A14D15599}" type="presOf" srcId="{C65CFFD8-EA52-4EA6-A899-CBECA2D2BF7D}" destId="{1D183F30-1048-BC48-A019-B716D5734F00}" srcOrd="0" destOrd="0" presId="urn:microsoft.com/office/officeart/2008/layout/LinedList"/>
    <dgm:cxn modelId="{5BF1B45B-002C-43B9-80D0-7D53BF62D506}" srcId="{9BB0A984-3A59-4FB0-985E-78F71E3CA019}" destId="{A0512A7C-F8B8-4B1D-86C6-25CDEB67B36F}" srcOrd="3" destOrd="0" parTransId="{213BAB5F-34AE-4E31-883D-A82E1C992ADB}" sibTransId="{5898402B-168D-407F-A8BD-D0F753A7E522}"/>
    <dgm:cxn modelId="{DD15375C-A44D-42E9-AA14-93275D43E8E8}" srcId="{9BB0A984-3A59-4FB0-985E-78F71E3CA019}" destId="{C65CFFD8-EA52-4EA6-A899-CBECA2D2BF7D}" srcOrd="2" destOrd="0" parTransId="{470C457E-AC19-4EA6-BB37-8F86CD232301}" sibTransId="{53668F04-8D50-4EC0-A3BB-15564A89D88C}"/>
    <dgm:cxn modelId="{78E85677-F20D-4444-A1A7-115902ECCBD7}" type="presOf" srcId="{A0512A7C-F8B8-4B1D-86C6-25CDEB67B36F}" destId="{AE4EF2D9-68CC-A048-B3FC-E140DCDB4B03}" srcOrd="0" destOrd="0" presId="urn:microsoft.com/office/officeart/2008/layout/LinedList"/>
    <dgm:cxn modelId="{7C2E1888-D9DA-C242-8379-4BB096BD0957}" type="presOf" srcId="{EB379C29-21FF-411F-8E0E-394713037077}" destId="{BF773089-F068-604D-96EC-F27C5348E2C1}" srcOrd="0" destOrd="0" presId="urn:microsoft.com/office/officeart/2008/layout/LinedList"/>
    <dgm:cxn modelId="{30A398A6-B65A-FD47-9C6A-F7382310D81E}" type="presOf" srcId="{2BD15891-B8CC-4480-B29A-506DC0D490F5}" destId="{F253C094-E338-1844-8D27-6DA938E1722E}" srcOrd="0" destOrd="0" presId="urn:microsoft.com/office/officeart/2008/layout/LinedList"/>
    <dgm:cxn modelId="{156BF8AE-56AD-B24D-88BB-4E76773B7F68}" type="presOf" srcId="{1736243D-23E5-435C-A2C0-9B2A84EFF3CE}" destId="{2A5046E6-BB91-304E-BD96-5279369849CB}" srcOrd="0" destOrd="0" presId="urn:microsoft.com/office/officeart/2008/layout/LinedList"/>
    <dgm:cxn modelId="{63A8EEB9-F88A-454C-B340-362D9352C6EC}" type="presParOf" srcId="{717C2DDF-D3F0-AE4D-AC70-C79AAFA9FFEC}" destId="{CD1A276B-7984-F24C-9AF4-B67445613021}" srcOrd="0" destOrd="0" presId="urn:microsoft.com/office/officeart/2008/layout/LinedList"/>
    <dgm:cxn modelId="{7482DD5C-4A65-D240-8282-4C9EDE6C6E5D}" type="presParOf" srcId="{717C2DDF-D3F0-AE4D-AC70-C79AAFA9FFEC}" destId="{21719101-6429-4847-923A-1CD62051CF22}" srcOrd="1" destOrd="0" presId="urn:microsoft.com/office/officeart/2008/layout/LinedList"/>
    <dgm:cxn modelId="{56B3F556-9C2E-DA4B-B595-2C9C2D037D69}" type="presParOf" srcId="{21719101-6429-4847-923A-1CD62051CF22}" destId="{F253C094-E338-1844-8D27-6DA938E1722E}" srcOrd="0" destOrd="0" presId="urn:microsoft.com/office/officeart/2008/layout/LinedList"/>
    <dgm:cxn modelId="{970B82BE-E37A-804B-9C39-0C1B5A9D7D3B}" type="presParOf" srcId="{21719101-6429-4847-923A-1CD62051CF22}" destId="{72703405-3117-1642-B0D1-E5C98C56AB06}" srcOrd="1" destOrd="0" presId="urn:microsoft.com/office/officeart/2008/layout/LinedList"/>
    <dgm:cxn modelId="{F362E723-729C-C344-A270-39681E961EEE}" type="presParOf" srcId="{717C2DDF-D3F0-AE4D-AC70-C79AAFA9FFEC}" destId="{132EBCBF-D85B-7747-BEDE-1CAC3B6136B8}" srcOrd="2" destOrd="0" presId="urn:microsoft.com/office/officeart/2008/layout/LinedList"/>
    <dgm:cxn modelId="{7A7895B6-3669-2947-8019-49B919E236EB}" type="presParOf" srcId="{717C2DDF-D3F0-AE4D-AC70-C79AAFA9FFEC}" destId="{134872E5-CBD5-F147-BDD2-60DF98E845A8}" srcOrd="3" destOrd="0" presId="urn:microsoft.com/office/officeart/2008/layout/LinedList"/>
    <dgm:cxn modelId="{9DD4A8C7-A87F-EC4C-BE80-AF2FFA837056}" type="presParOf" srcId="{134872E5-CBD5-F147-BDD2-60DF98E845A8}" destId="{2A5046E6-BB91-304E-BD96-5279369849CB}" srcOrd="0" destOrd="0" presId="urn:microsoft.com/office/officeart/2008/layout/LinedList"/>
    <dgm:cxn modelId="{F4E83F20-98DC-4240-99EC-CF92E4D1A239}" type="presParOf" srcId="{134872E5-CBD5-F147-BDD2-60DF98E845A8}" destId="{EDB011AE-3AE7-3E44-B98C-A70E4119C1ED}" srcOrd="1" destOrd="0" presId="urn:microsoft.com/office/officeart/2008/layout/LinedList"/>
    <dgm:cxn modelId="{2D391425-9636-4B48-981E-CE7E1422E5E2}" type="presParOf" srcId="{717C2DDF-D3F0-AE4D-AC70-C79AAFA9FFEC}" destId="{8106E846-63F3-8F4C-8975-8788A3771656}" srcOrd="4" destOrd="0" presId="urn:microsoft.com/office/officeart/2008/layout/LinedList"/>
    <dgm:cxn modelId="{D3EEEAC1-6844-134D-8FA2-E4952E413D62}" type="presParOf" srcId="{717C2DDF-D3F0-AE4D-AC70-C79AAFA9FFEC}" destId="{87185331-70BF-F844-AD09-A0A5C4370906}" srcOrd="5" destOrd="0" presId="urn:microsoft.com/office/officeart/2008/layout/LinedList"/>
    <dgm:cxn modelId="{8C49D239-8E10-0042-B9CC-C9703A6A8466}" type="presParOf" srcId="{87185331-70BF-F844-AD09-A0A5C4370906}" destId="{1D183F30-1048-BC48-A019-B716D5734F00}" srcOrd="0" destOrd="0" presId="urn:microsoft.com/office/officeart/2008/layout/LinedList"/>
    <dgm:cxn modelId="{719123B6-712A-4041-BF46-792730E852BE}" type="presParOf" srcId="{87185331-70BF-F844-AD09-A0A5C4370906}" destId="{3B81670D-94D4-5541-AEAC-3CFEF77864F6}" srcOrd="1" destOrd="0" presId="urn:microsoft.com/office/officeart/2008/layout/LinedList"/>
    <dgm:cxn modelId="{4289CE4B-73D1-184F-93B1-897E6F0D44CF}" type="presParOf" srcId="{717C2DDF-D3F0-AE4D-AC70-C79AAFA9FFEC}" destId="{AD6781C5-A564-A84D-AB9A-78B0559A203F}" srcOrd="6" destOrd="0" presId="urn:microsoft.com/office/officeart/2008/layout/LinedList"/>
    <dgm:cxn modelId="{1D4F09D4-7463-7843-9177-3060754D2172}" type="presParOf" srcId="{717C2DDF-D3F0-AE4D-AC70-C79AAFA9FFEC}" destId="{EDD56774-D8C0-1144-84F3-3554E9DABE57}" srcOrd="7" destOrd="0" presId="urn:microsoft.com/office/officeart/2008/layout/LinedList"/>
    <dgm:cxn modelId="{DFE5B73E-41AE-E748-802D-620CA51E9A84}" type="presParOf" srcId="{EDD56774-D8C0-1144-84F3-3554E9DABE57}" destId="{AE4EF2D9-68CC-A048-B3FC-E140DCDB4B03}" srcOrd="0" destOrd="0" presId="urn:microsoft.com/office/officeart/2008/layout/LinedList"/>
    <dgm:cxn modelId="{62C2DF42-5E08-4A41-BD9E-DAF6C64D0BA9}" type="presParOf" srcId="{EDD56774-D8C0-1144-84F3-3554E9DABE57}" destId="{6C7C6EE4-3FF9-E949-B38B-D1897EA7706F}" srcOrd="1" destOrd="0" presId="urn:microsoft.com/office/officeart/2008/layout/LinedList"/>
    <dgm:cxn modelId="{F89F4B69-8D1D-F142-A112-31B829D27ACF}" type="presParOf" srcId="{717C2DDF-D3F0-AE4D-AC70-C79AAFA9FFEC}" destId="{453B7640-60ED-A84C-8065-BDF58A4CAE88}" srcOrd="8" destOrd="0" presId="urn:microsoft.com/office/officeart/2008/layout/LinedList"/>
    <dgm:cxn modelId="{B0FADC0C-C976-E844-95D3-2B1DAABFD059}" type="presParOf" srcId="{717C2DDF-D3F0-AE4D-AC70-C79AAFA9FFEC}" destId="{7E59FBC5-104E-DD4A-B823-F7B6C1D56800}" srcOrd="9" destOrd="0" presId="urn:microsoft.com/office/officeart/2008/layout/LinedList"/>
    <dgm:cxn modelId="{76DA5AE6-C013-0C4A-AB52-4E69316E7E1B}" type="presParOf" srcId="{7E59FBC5-104E-DD4A-B823-F7B6C1D56800}" destId="{BF773089-F068-604D-96EC-F27C5348E2C1}" srcOrd="0" destOrd="0" presId="urn:microsoft.com/office/officeart/2008/layout/LinedList"/>
    <dgm:cxn modelId="{FC973B0A-98DB-5143-A9C2-3526AE44D2EF}" type="presParOf" srcId="{7E59FBC5-104E-DD4A-B823-F7B6C1D56800}" destId="{98634408-7DC6-2B47-A58C-1D6738B8EDA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B003A2-C60A-4A4F-A461-096AC3633EC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7D17218-31CF-43B9-91E4-ABC65538ED74}">
      <dgm:prSet/>
      <dgm:spPr/>
      <dgm:t>
        <a:bodyPr/>
        <a:lstStyle/>
        <a:p>
          <a:r>
            <a:rPr lang="en-US" b="0" i="0"/>
            <a:t>Does a rigid distinction between civil and political rights and economic, social, and cultural rights (ESCR) make sense?</a:t>
          </a:r>
          <a:endParaRPr lang="en-US"/>
        </a:p>
      </dgm:t>
    </dgm:pt>
    <dgm:pt modelId="{167BA482-3E5A-469C-9CDA-9FE5206A2E33}" type="parTrans" cxnId="{766BE249-A479-4EE3-A987-B19ACEBC778A}">
      <dgm:prSet/>
      <dgm:spPr/>
      <dgm:t>
        <a:bodyPr/>
        <a:lstStyle/>
        <a:p>
          <a:endParaRPr lang="en-US"/>
        </a:p>
      </dgm:t>
    </dgm:pt>
    <dgm:pt modelId="{19573547-62D6-4362-995D-960AE338E44D}" type="sibTrans" cxnId="{766BE249-A479-4EE3-A987-B19ACEBC778A}">
      <dgm:prSet/>
      <dgm:spPr/>
      <dgm:t>
        <a:bodyPr/>
        <a:lstStyle/>
        <a:p>
          <a:endParaRPr lang="en-US"/>
        </a:p>
      </dgm:t>
    </dgm:pt>
    <dgm:pt modelId="{13D821ED-3932-43E9-9E78-FB26F3048992}">
      <dgm:prSet/>
      <dgm:spPr/>
      <dgm:t>
        <a:bodyPr/>
        <a:lstStyle/>
        <a:p>
          <a:r>
            <a:rPr lang="en-US" b="0" i="0"/>
            <a:t>Is it positive that ESCR are constitutionally recognized?</a:t>
          </a:r>
          <a:endParaRPr lang="en-US"/>
        </a:p>
      </dgm:t>
    </dgm:pt>
    <dgm:pt modelId="{4F75934A-573D-49BC-B0A6-65C46504E138}" type="parTrans" cxnId="{199E7190-12AC-4D32-8575-8D94F9A90C25}">
      <dgm:prSet/>
      <dgm:spPr/>
      <dgm:t>
        <a:bodyPr/>
        <a:lstStyle/>
        <a:p>
          <a:endParaRPr lang="en-US"/>
        </a:p>
      </dgm:t>
    </dgm:pt>
    <dgm:pt modelId="{6AA8F3B4-CF5C-4BF9-961A-080FD9A2460B}" type="sibTrans" cxnId="{199E7190-12AC-4D32-8575-8D94F9A90C25}">
      <dgm:prSet/>
      <dgm:spPr/>
      <dgm:t>
        <a:bodyPr/>
        <a:lstStyle/>
        <a:p>
          <a:endParaRPr lang="en-US"/>
        </a:p>
      </dgm:t>
    </dgm:pt>
    <dgm:pt modelId="{0E133F8F-AE4A-478A-9A52-718AA336BBA8}">
      <dgm:prSet/>
      <dgm:spPr/>
      <dgm:t>
        <a:bodyPr/>
        <a:lstStyle/>
        <a:p>
          <a:r>
            <a:rPr lang="en-US" b="0" i="0"/>
            <a:t>Is it positive that their justiciability is recognized?</a:t>
          </a:r>
          <a:endParaRPr lang="en-US"/>
        </a:p>
      </dgm:t>
    </dgm:pt>
    <dgm:pt modelId="{D7A21467-4CF7-42CE-95EB-170F747C89DA}" type="parTrans" cxnId="{BA286532-6414-4C41-B723-FC385F01546A}">
      <dgm:prSet/>
      <dgm:spPr/>
      <dgm:t>
        <a:bodyPr/>
        <a:lstStyle/>
        <a:p>
          <a:endParaRPr lang="en-US"/>
        </a:p>
      </dgm:t>
    </dgm:pt>
    <dgm:pt modelId="{159A3BD4-909C-45E4-9D39-DC2D9F1545BF}" type="sibTrans" cxnId="{BA286532-6414-4C41-B723-FC385F01546A}">
      <dgm:prSet/>
      <dgm:spPr/>
      <dgm:t>
        <a:bodyPr/>
        <a:lstStyle/>
        <a:p>
          <a:endParaRPr lang="en-US"/>
        </a:p>
      </dgm:t>
    </dgm:pt>
    <dgm:pt modelId="{B7DF1E85-3C1A-490E-A3F0-B98A23CCF7D7}">
      <dgm:prSet/>
      <dgm:spPr/>
      <dgm:t>
        <a:bodyPr/>
        <a:lstStyle/>
        <a:p>
          <a:r>
            <a:rPr lang="en-US" b="0" i="0"/>
            <a:t>Should ESCR be justiciable only through individual claims, or should collective actions also be possible?</a:t>
          </a:r>
          <a:endParaRPr lang="en-US"/>
        </a:p>
      </dgm:t>
    </dgm:pt>
    <dgm:pt modelId="{04C3C4AF-8E0E-49F5-BD0F-F71D71187AF0}" type="parTrans" cxnId="{D9274DD2-DE5C-4FD0-A662-D7CEE558D40C}">
      <dgm:prSet/>
      <dgm:spPr/>
      <dgm:t>
        <a:bodyPr/>
        <a:lstStyle/>
        <a:p>
          <a:endParaRPr lang="en-US"/>
        </a:p>
      </dgm:t>
    </dgm:pt>
    <dgm:pt modelId="{15861B03-871C-4625-8A4E-4F7597EA65D1}" type="sibTrans" cxnId="{D9274DD2-DE5C-4FD0-A662-D7CEE558D40C}">
      <dgm:prSet/>
      <dgm:spPr/>
      <dgm:t>
        <a:bodyPr/>
        <a:lstStyle/>
        <a:p>
          <a:endParaRPr lang="en-US"/>
        </a:p>
      </dgm:t>
    </dgm:pt>
    <dgm:pt modelId="{B50D09C3-BB58-496A-97A9-C25492C7275E}">
      <dgm:prSet/>
      <dgm:spPr/>
      <dgm:t>
        <a:bodyPr/>
        <a:lstStyle/>
        <a:p>
          <a:r>
            <a:rPr lang="en-US" b="0" i="0"/>
            <a:t>Should ESCR be protected not only against the State but also against private actors?</a:t>
          </a:r>
          <a:endParaRPr lang="en-US"/>
        </a:p>
      </dgm:t>
    </dgm:pt>
    <dgm:pt modelId="{9E3BB0B8-9289-434F-AA6A-6C503FF9B0AC}" type="parTrans" cxnId="{25C0A6D0-42DE-4E8D-A69A-7B10FED5EEA1}">
      <dgm:prSet/>
      <dgm:spPr/>
      <dgm:t>
        <a:bodyPr/>
        <a:lstStyle/>
        <a:p>
          <a:endParaRPr lang="en-US"/>
        </a:p>
      </dgm:t>
    </dgm:pt>
    <dgm:pt modelId="{898095C5-7E08-472D-B64A-7C4B95DEE342}" type="sibTrans" cxnId="{25C0A6D0-42DE-4E8D-A69A-7B10FED5EEA1}">
      <dgm:prSet/>
      <dgm:spPr/>
      <dgm:t>
        <a:bodyPr/>
        <a:lstStyle/>
        <a:p>
          <a:endParaRPr lang="en-US"/>
        </a:p>
      </dgm:t>
    </dgm:pt>
    <dgm:pt modelId="{A8E35169-F388-4B1C-9BDF-35A0A8A67239}">
      <dgm:prSet/>
      <dgm:spPr/>
      <dgm:t>
        <a:bodyPr/>
        <a:lstStyle/>
        <a:p>
          <a:r>
            <a:rPr lang="en-US" b="0" i="0"/>
            <a:t>Is it positive that, in addition to the right to a healthy environment, the rights of nature are recognized?</a:t>
          </a:r>
          <a:endParaRPr lang="en-US"/>
        </a:p>
      </dgm:t>
    </dgm:pt>
    <dgm:pt modelId="{96316BF8-2D67-4E44-B50D-97E28D1C4EE2}" type="parTrans" cxnId="{C4A40A18-9FA9-482B-8E81-C70031EFE4E7}">
      <dgm:prSet/>
      <dgm:spPr/>
      <dgm:t>
        <a:bodyPr/>
        <a:lstStyle/>
        <a:p>
          <a:endParaRPr lang="en-US"/>
        </a:p>
      </dgm:t>
    </dgm:pt>
    <dgm:pt modelId="{BD359F0D-6E87-454C-9AA5-B4CC12551A8A}" type="sibTrans" cxnId="{C4A40A18-9FA9-482B-8E81-C70031EFE4E7}">
      <dgm:prSet/>
      <dgm:spPr/>
      <dgm:t>
        <a:bodyPr/>
        <a:lstStyle/>
        <a:p>
          <a:endParaRPr lang="en-US"/>
        </a:p>
      </dgm:t>
    </dgm:pt>
    <dgm:pt modelId="{28846323-E20F-4D2E-A9E5-D88F5D262AB0}">
      <dgm:prSet/>
      <dgm:spPr/>
      <dgm:t>
        <a:bodyPr/>
        <a:lstStyle/>
        <a:p>
          <a:r>
            <a:rPr lang="en-US" b="0" i="0"/>
            <a:t>Should nature be protected as a whole, or should its elements also be protected individually?</a:t>
          </a:r>
          <a:endParaRPr lang="en-US"/>
        </a:p>
      </dgm:t>
    </dgm:pt>
    <dgm:pt modelId="{5AAE2CD3-4FA1-428F-B6BC-F64ADF24FEAA}" type="parTrans" cxnId="{347A14C1-0A54-4EF9-A7D1-9C025F4665D0}">
      <dgm:prSet/>
      <dgm:spPr/>
      <dgm:t>
        <a:bodyPr/>
        <a:lstStyle/>
        <a:p>
          <a:endParaRPr lang="en-US"/>
        </a:p>
      </dgm:t>
    </dgm:pt>
    <dgm:pt modelId="{502AC00A-0740-4D8A-9050-38B528B2159D}" type="sibTrans" cxnId="{347A14C1-0A54-4EF9-A7D1-9C025F4665D0}">
      <dgm:prSet/>
      <dgm:spPr/>
      <dgm:t>
        <a:bodyPr/>
        <a:lstStyle/>
        <a:p>
          <a:endParaRPr lang="en-US"/>
        </a:p>
      </dgm:t>
    </dgm:pt>
    <dgm:pt modelId="{C72AFE2D-7194-4350-9F46-E25CFA0CCC0B}">
      <dgm:prSet/>
      <dgm:spPr/>
      <dgm:t>
        <a:bodyPr/>
        <a:lstStyle/>
        <a:p>
          <a:r>
            <a:rPr lang="en-US" b="0" i="0"/>
            <a:t>Is there a tension between the right to a healthy environment and the rights of nature?</a:t>
          </a:r>
          <a:endParaRPr lang="en-US"/>
        </a:p>
      </dgm:t>
    </dgm:pt>
    <dgm:pt modelId="{72F079D4-F3D5-406F-AF5F-EE1A06FE4C9D}" type="parTrans" cxnId="{7331BAAC-EE8A-4635-80F8-2A13E796415A}">
      <dgm:prSet/>
      <dgm:spPr/>
      <dgm:t>
        <a:bodyPr/>
        <a:lstStyle/>
        <a:p>
          <a:endParaRPr lang="en-US"/>
        </a:p>
      </dgm:t>
    </dgm:pt>
    <dgm:pt modelId="{A9E3AAD3-8496-4F14-BC52-50A92B99EA41}" type="sibTrans" cxnId="{7331BAAC-EE8A-4635-80F8-2A13E796415A}">
      <dgm:prSet/>
      <dgm:spPr/>
      <dgm:t>
        <a:bodyPr/>
        <a:lstStyle/>
        <a:p>
          <a:endParaRPr lang="en-US"/>
        </a:p>
      </dgm:t>
    </dgm:pt>
    <dgm:pt modelId="{A7679544-81C2-452F-A301-DCD057059C7B}">
      <dgm:prSet/>
      <dgm:spPr/>
      <dgm:t>
        <a:bodyPr/>
        <a:lstStyle/>
        <a:p>
          <a:r>
            <a:rPr lang="en-US" b="0" i="0"/>
            <a:t>Why hasn't the Court addressed the right to a healthy environment and the rights of nature autonomously or separately?</a:t>
          </a:r>
          <a:endParaRPr lang="en-US"/>
        </a:p>
      </dgm:t>
    </dgm:pt>
    <dgm:pt modelId="{E5B61408-FD18-414B-A97B-06EF1A6F923D}" type="parTrans" cxnId="{55D6916C-C006-4518-BE9E-0C32B1BDA3F4}">
      <dgm:prSet/>
      <dgm:spPr/>
      <dgm:t>
        <a:bodyPr/>
        <a:lstStyle/>
        <a:p>
          <a:endParaRPr lang="en-US"/>
        </a:p>
      </dgm:t>
    </dgm:pt>
    <dgm:pt modelId="{C694A002-3A42-47E5-879F-8C8C0215A54D}" type="sibTrans" cxnId="{55D6916C-C006-4518-BE9E-0C32B1BDA3F4}">
      <dgm:prSet/>
      <dgm:spPr/>
      <dgm:t>
        <a:bodyPr/>
        <a:lstStyle/>
        <a:p>
          <a:endParaRPr lang="en-US"/>
        </a:p>
      </dgm:t>
    </dgm:pt>
    <dgm:pt modelId="{40A20B17-6138-468B-A12D-830C47363A40}">
      <dgm:prSet/>
      <dgm:spPr/>
      <dgm:t>
        <a:bodyPr/>
        <a:lstStyle/>
        <a:p>
          <a:r>
            <a:rPr lang="en-US" b="0" i="0" dirty="0"/>
            <a:t>How far can courts go in issuing structural remedies?</a:t>
          </a:r>
          <a:endParaRPr lang="en-US" dirty="0"/>
        </a:p>
      </dgm:t>
    </dgm:pt>
    <dgm:pt modelId="{9A37AF2A-ADAD-4F6C-91B0-F804E4167F1A}" type="parTrans" cxnId="{90B12870-F699-404F-BE25-A5EFAA9833AC}">
      <dgm:prSet/>
      <dgm:spPr/>
      <dgm:t>
        <a:bodyPr/>
        <a:lstStyle/>
        <a:p>
          <a:endParaRPr lang="en-US"/>
        </a:p>
      </dgm:t>
    </dgm:pt>
    <dgm:pt modelId="{4FBE77FF-AE72-4B56-A2B4-9874F54035E2}" type="sibTrans" cxnId="{90B12870-F699-404F-BE25-A5EFAA9833AC}">
      <dgm:prSet/>
      <dgm:spPr/>
      <dgm:t>
        <a:bodyPr/>
        <a:lstStyle/>
        <a:p>
          <a:endParaRPr lang="en-US"/>
        </a:p>
      </dgm:t>
    </dgm:pt>
    <dgm:pt modelId="{AE864EAD-5028-44D9-9DED-513D7D516580}">
      <dgm:prSet/>
      <dgm:spPr/>
      <dgm:t>
        <a:bodyPr/>
        <a:lstStyle/>
        <a:p>
          <a:r>
            <a:rPr lang="en-US" b="0" i="0"/>
            <a:t>How far can courts influence public policy?</a:t>
          </a:r>
          <a:endParaRPr lang="en-US"/>
        </a:p>
      </dgm:t>
    </dgm:pt>
    <dgm:pt modelId="{5D60A61B-320E-4F3B-A1E8-4BFCE8888852}" type="parTrans" cxnId="{701FE042-E93C-45DB-970B-8D7017AE29E3}">
      <dgm:prSet/>
      <dgm:spPr/>
      <dgm:t>
        <a:bodyPr/>
        <a:lstStyle/>
        <a:p>
          <a:endParaRPr lang="en-US"/>
        </a:p>
      </dgm:t>
    </dgm:pt>
    <dgm:pt modelId="{AFE724F3-0D71-411B-9ED6-C1C42183FD60}" type="sibTrans" cxnId="{701FE042-E93C-45DB-970B-8D7017AE29E3}">
      <dgm:prSet/>
      <dgm:spPr/>
      <dgm:t>
        <a:bodyPr/>
        <a:lstStyle/>
        <a:p>
          <a:endParaRPr lang="en-US"/>
        </a:p>
      </dgm:t>
    </dgm:pt>
    <dgm:pt modelId="{A0E1AF59-A01F-4CD6-903D-94A123D1FD1E}">
      <dgm:prSet/>
      <dgm:spPr/>
      <dgm:t>
        <a:bodyPr/>
        <a:lstStyle/>
        <a:p>
          <a:r>
            <a:rPr lang="en-US" b="0" i="0"/>
            <a:t>How far can courts influence legislation?</a:t>
          </a:r>
          <a:endParaRPr lang="en-US"/>
        </a:p>
      </dgm:t>
    </dgm:pt>
    <dgm:pt modelId="{42AB29E8-8DC9-4222-A7E4-7FC560FAE51F}" type="parTrans" cxnId="{22F27DDB-600C-4C08-9A07-77465E2058AC}">
      <dgm:prSet/>
      <dgm:spPr/>
      <dgm:t>
        <a:bodyPr/>
        <a:lstStyle/>
        <a:p>
          <a:endParaRPr lang="en-US"/>
        </a:p>
      </dgm:t>
    </dgm:pt>
    <dgm:pt modelId="{2D63620D-13A4-4D86-943E-8690DA046634}" type="sibTrans" cxnId="{22F27DDB-600C-4C08-9A07-77465E2058AC}">
      <dgm:prSet/>
      <dgm:spPr/>
      <dgm:t>
        <a:bodyPr/>
        <a:lstStyle/>
        <a:p>
          <a:endParaRPr lang="en-US"/>
        </a:p>
      </dgm:t>
    </dgm:pt>
    <dgm:pt modelId="{4A03E17F-EF2C-412C-8C30-2128807285A7}">
      <dgm:prSet/>
      <dgm:spPr/>
      <dgm:t>
        <a:bodyPr/>
        <a:lstStyle/>
        <a:p>
          <a:r>
            <a:rPr lang="en-US" b="0" i="0"/>
            <a:t>Is it democratic for courts to rule on ESCR cases?</a:t>
          </a:r>
          <a:endParaRPr lang="en-US"/>
        </a:p>
      </dgm:t>
    </dgm:pt>
    <dgm:pt modelId="{4F50BF8B-BDE2-442B-A25B-54F8D4187832}" type="parTrans" cxnId="{ECD5D519-EDAD-4C75-8140-884255CDD57E}">
      <dgm:prSet/>
      <dgm:spPr/>
      <dgm:t>
        <a:bodyPr/>
        <a:lstStyle/>
        <a:p>
          <a:endParaRPr lang="en-US"/>
        </a:p>
      </dgm:t>
    </dgm:pt>
    <dgm:pt modelId="{BAE9D81B-34B7-47C2-BFD2-02F1B671F49F}" type="sibTrans" cxnId="{ECD5D519-EDAD-4C75-8140-884255CDD57E}">
      <dgm:prSet/>
      <dgm:spPr/>
      <dgm:t>
        <a:bodyPr/>
        <a:lstStyle/>
        <a:p>
          <a:endParaRPr lang="en-US"/>
        </a:p>
      </dgm:t>
    </dgm:pt>
    <dgm:pt modelId="{7FFEDE46-E884-4BCE-B90F-BB01EB2D9750}">
      <dgm:prSet/>
      <dgm:spPr/>
      <dgm:t>
        <a:bodyPr/>
        <a:lstStyle/>
        <a:p>
          <a:r>
            <a:rPr lang="en-US" b="0" i="0"/>
            <a:t>Can people actively participate in democracy if they lack access to food, housing, water, and other ESCR?</a:t>
          </a:r>
          <a:endParaRPr lang="en-US"/>
        </a:p>
      </dgm:t>
    </dgm:pt>
    <dgm:pt modelId="{AA8F061A-F13A-4326-98E4-20A92EB8DA17}" type="parTrans" cxnId="{B3D99310-0732-450B-80CA-D70A98E292FA}">
      <dgm:prSet/>
      <dgm:spPr/>
      <dgm:t>
        <a:bodyPr/>
        <a:lstStyle/>
        <a:p>
          <a:endParaRPr lang="en-US"/>
        </a:p>
      </dgm:t>
    </dgm:pt>
    <dgm:pt modelId="{016C85F5-A4AB-4421-BF45-97F68EA5A15C}" type="sibTrans" cxnId="{B3D99310-0732-450B-80CA-D70A98E292FA}">
      <dgm:prSet/>
      <dgm:spPr/>
      <dgm:t>
        <a:bodyPr/>
        <a:lstStyle/>
        <a:p>
          <a:endParaRPr lang="en-US"/>
        </a:p>
      </dgm:t>
    </dgm:pt>
    <dgm:pt modelId="{232F2687-0374-4D14-A733-60996A4C4619}">
      <dgm:prSet/>
      <dgm:spPr/>
      <dgm:t>
        <a:bodyPr/>
        <a:lstStyle/>
        <a:p>
          <a:r>
            <a:rPr lang="en-US" b="0" i="0"/>
            <a:t>To what extent should courts consider the feasibility of compliance with their decisions?</a:t>
          </a:r>
          <a:endParaRPr lang="en-US"/>
        </a:p>
      </dgm:t>
    </dgm:pt>
    <dgm:pt modelId="{CC67305E-0AC1-4F0B-A644-5D5803F7FCB8}" type="parTrans" cxnId="{B01A12CE-3DE0-431E-BEF7-DDE311FAA529}">
      <dgm:prSet/>
      <dgm:spPr/>
      <dgm:t>
        <a:bodyPr/>
        <a:lstStyle/>
        <a:p>
          <a:endParaRPr lang="en-US"/>
        </a:p>
      </dgm:t>
    </dgm:pt>
    <dgm:pt modelId="{3D12BC29-09DB-4D5A-8250-ECE3D3E51A35}" type="sibTrans" cxnId="{B01A12CE-3DE0-431E-BEF7-DDE311FAA529}">
      <dgm:prSet/>
      <dgm:spPr/>
      <dgm:t>
        <a:bodyPr/>
        <a:lstStyle/>
        <a:p>
          <a:endParaRPr lang="en-US"/>
        </a:p>
      </dgm:t>
    </dgm:pt>
    <dgm:pt modelId="{51B45682-8964-4F4A-8BEB-ED82737EB46C}">
      <dgm:prSet/>
      <dgm:spPr/>
      <dgm:t>
        <a:bodyPr/>
        <a:lstStyle/>
        <a:p>
          <a:r>
            <a:rPr lang="en-US" b="0" i="0"/>
            <a:t>To what extent should courts consider budgetary limitations when ruling on ESCR cases?</a:t>
          </a:r>
          <a:endParaRPr lang="en-US"/>
        </a:p>
      </dgm:t>
    </dgm:pt>
    <dgm:pt modelId="{278404A4-7224-4F9F-8636-F45E9FDCA4F9}" type="parTrans" cxnId="{669AC667-185E-4F01-8874-A3589ACF6D24}">
      <dgm:prSet/>
      <dgm:spPr/>
      <dgm:t>
        <a:bodyPr/>
        <a:lstStyle/>
        <a:p>
          <a:endParaRPr lang="en-US"/>
        </a:p>
      </dgm:t>
    </dgm:pt>
    <dgm:pt modelId="{17C56623-C745-4ABC-9075-20145B6779CB}" type="sibTrans" cxnId="{669AC667-185E-4F01-8874-A3589ACF6D24}">
      <dgm:prSet/>
      <dgm:spPr/>
      <dgm:t>
        <a:bodyPr/>
        <a:lstStyle/>
        <a:p>
          <a:endParaRPr lang="en-US"/>
        </a:p>
      </dgm:t>
    </dgm:pt>
    <dgm:pt modelId="{9E98DFE3-6195-479C-B864-07AC0A5DAFF7}">
      <dgm:prSet/>
      <dgm:spPr/>
      <dgm:t>
        <a:bodyPr/>
        <a:lstStyle/>
        <a:p>
          <a:r>
            <a:rPr lang="en-US" b="0" i="0"/>
            <a:t>Can it be counterproductive for courts to issue decisions that are impossible to implement?</a:t>
          </a:r>
          <a:endParaRPr lang="en-US"/>
        </a:p>
      </dgm:t>
    </dgm:pt>
    <dgm:pt modelId="{31BD4C6B-549E-4782-B38F-44D608AA421C}" type="parTrans" cxnId="{32DFE6C2-CEEE-4794-B75E-9D118A931DFD}">
      <dgm:prSet/>
      <dgm:spPr/>
      <dgm:t>
        <a:bodyPr/>
        <a:lstStyle/>
        <a:p>
          <a:endParaRPr lang="en-US"/>
        </a:p>
      </dgm:t>
    </dgm:pt>
    <dgm:pt modelId="{865D6793-3FE0-442C-9DE2-60405298D046}" type="sibTrans" cxnId="{32DFE6C2-CEEE-4794-B75E-9D118A931DFD}">
      <dgm:prSet/>
      <dgm:spPr/>
      <dgm:t>
        <a:bodyPr/>
        <a:lstStyle/>
        <a:p>
          <a:endParaRPr lang="en-US"/>
        </a:p>
      </dgm:t>
    </dgm:pt>
    <dgm:pt modelId="{CE8197EC-79B8-B54A-9003-7DCB0F10330C}" type="pres">
      <dgm:prSet presAssocID="{E1B003A2-C60A-4A4F-A461-096AC3633EC8}" presName="diagram" presStyleCnt="0">
        <dgm:presLayoutVars>
          <dgm:dir/>
          <dgm:resizeHandles val="exact"/>
        </dgm:presLayoutVars>
      </dgm:prSet>
      <dgm:spPr/>
    </dgm:pt>
    <dgm:pt modelId="{6818526B-E05F-FD49-AA71-CFA11F708E82}" type="pres">
      <dgm:prSet presAssocID="{A7D17218-31CF-43B9-91E4-ABC65538ED74}" presName="node" presStyleLbl="node1" presStyleIdx="0" presStyleCnt="17">
        <dgm:presLayoutVars>
          <dgm:bulletEnabled val="1"/>
        </dgm:presLayoutVars>
      </dgm:prSet>
      <dgm:spPr/>
    </dgm:pt>
    <dgm:pt modelId="{A3863686-001D-6F4B-BED2-2F8CF8BE12E6}" type="pres">
      <dgm:prSet presAssocID="{19573547-62D6-4362-995D-960AE338E44D}" presName="sibTrans" presStyleCnt="0"/>
      <dgm:spPr/>
    </dgm:pt>
    <dgm:pt modelId="{C766EF21-6E01-5C42-A4E9-2BB4000CE7A7}" type="pres">
      <dgm:prSet presAssocID="{13D821ED-3932-43E9-9E78-FB26F3048992}" presName="node" presStyleLbl="node1" presStyleIdx="1" presStyleCnt="17">
        <dgm:presLayoutVars>
          <dgm:bulletEnabled val="1"/>
        </dgm:presLayoutVars>
      </dgm:prSet>
      <dgm:spPr/>
    </dgm:pt>
    <dgm:pt modelId="{6FC32857-3342-C545-9F80-DA45B09D7CF0}" type="pres">
      <dgm:prSet presAssocID="{6AA8F3B4-CF5C-4BF9-961A-080FD9A2460B}" presName="sibTrans" presStyleCnt="0"/>
      <dgm:spPr/>
    </dgm:pt>
    <dgm:pt modelId="{0BF4909A-ED17-C446-ABFB-B8304B205913}" type="pres">
      <dgm:prSet presAssocID="{0E133F8F-AE4A-478A-9A52-718AA336BBA8}" presName="node" presStyleLbl="node1" presStyleIdx="2" presStyleCnt="17">
        <dgm:presLayoutVars>
          <dgm:bulletEnabled val="1"/>
        </dgm:presLayoutVars>
      </dgm:prSet>
      <dgm:spPr/>
    </dgm:pt>
    <dgm:pt modelId="{D61818A9-85B9-5C4F-811F-EB0C0A28C65E}" type="pres">
      <dgm:prSet presAssocID="{159A3BD4-909C-45E4-9D39-DC2D9F1545BF}" presName="sibTrans" presStyleCnt="0"/>
      <dgm:spPr/>
    </dgm:pt>
    <dgm:pt modelId="{4C6F2C7F-A9CE-7A41-8BE1-E29C561C2F4D}" type="pres">
      <dgm:prSet presAssocID="{B7DF1E85-3C1A-490E-A3F0-B98A23CCF7D7}" presName="node" presStyleLbl="node1" presStyleIdx="3" presStyleCnt="17">
        <dgm:presLayoutVars>
          <dgm:bulletEnabled val="1"/>
        </dgm:presLayoutVars>
      </dgm:prSet>
      <dgm:spPr/>
    </dgm:pt>
    <dgm:pt modelId="{1AB046E9-8E30-5646-A46A-6957EEB2C0C1}" type="pres">
      <dgm:prSet presAssocID="{15861B03-871C-4625-8A4E-4F7597EA65D1}" presName="sibTrans" presStyleCnt="0"/>
      <dgm:spPr/>
    </dgm:pt>
    <dgm:pt modelId="{FAD148D5-3679-A047-96C0-2A60C6880F78}" type="pres">
      <dgm:prSet presAssocID="{B50D09C3-BB58-496A-97A9-C25492C7275E}" presName="node" presStyleLbl="node1" presStyleIdx="4" presStyleCnt="17">
        <dgm:presLayoutVars>
          <dgm:bulletEnabled val="1"/>
        </dgm:presLayoutVars>
      </dgm:prSet>
      <dgm:spPr/>
    </dgm:pt>
    <dgm:pt modelId="{FE4AB9CF-E755-2A4E-BEC9-5761DAE148C6}" type="pres">
      <dgm:prSet presAssocID="{898095C5-7E08-472D-B64A-7C4B95DEE342}" presName="sibTrans" presStyleCnt="0"/>
      <dgm:spPr/>
    </dgm:pt>
    <dgm:pt modelId="{A998630D-FA79-2D4F-B03C-23E1A2D84C7D}" type="pres">
      <dgm:prSet presAssocID="{A8E35169-F388-4B1C-9BDF-35A0A8A67239}" presName="node" presStyleLbl="node1" presStyleIdx="5" presStyleCnt="17">
        <dgm:presLayoutVars>
          <dgm:bulletEnabled val="1"/>
        </dgm:presLayoutVars>
      </dgm:prSet>
      <dgm:spPr/>
    </dgm:pt>
    <dgm:pt modelId="{FE668A50-F844-1B46-8470-03DC5E20ABF4}" type="pres">
      <dgm:prSet presAssocID="{BD359F0D-6E87-454C-9AA5-B4CC12551A8A}" presName="sibTrans" presStyleCnt="0"/>
      <dgm:spPr/>
    </dgm:pt>
    <dgm:pt modelId="{882B730F-BCC3-FF40-9F0E-C256D5EDFFE7}" type="pres">
      <dgm:prSet presAssocID="{28846323-E20F-4D2E-A9E5-D88F5D262AB0}" presName="node" presStyleLbl="node1" presStyleIdx="6" presStyleCnt="17">
        <dgm:presLayoutVars>
          <dgm:bulletEnabled val="1"/>
        </dgm:presLayoutVars>
      </dgm:prSet>
      <dgm:spPr/>
    </dgm:pt>
    <dgm:pt modelId="{D2A1A368-5221-5647-B562-BFFC1850F03E}" type="pres">
      <dgm:prSet presAssocID="{502AC00A-0740-4D8A-9050-38B528B2159D}" presName="sibTrans" presStyleCnt="0"/>
      <dgm:spPr/>
    </dgm:pt>
    <dgm:pt modelId="{6F80371A-16DD-6B41-B202-BF544F34E7DA}" type="pres">
      <dgm:prSet presAssocID="{C72AFE2D-7194-4350-9F46-E25CFA0CCC0B}" presName="node" presStyleLbl="node1" presStyleIdx="7" presStyleCnt="17">
        <dgm:presLayoutVars>
          <dgm:bulletEnabled val="1"/>
        </dgm:presLayoutVars>
      </dgm:prSet>
      <dgm:spPr/>
    </dgm:pt>
    <dgm:pt modelId="{A43591CD-93A4-664F-8652-047060450B2F}" type="pres">
      <dgm:prSet presAssocID="{A9E3AAD3-8496-4F14-BC52-50A92B99EA41}" presName="sibTrans" presStyleCnt="0"/>
      <dgm:spPr/>
    </dgm:pt>
    <dgm:pt modelId="{2E5F3D42-E495-A545-ADE5-78531FE9C98B}" type="pres">
      <dgm:prSet presAssocID="{A7679544-81C2-452F-A301-DCD057059C7B}" presName="node" presStyleLbl="node1" presStyleIdx="8" presStyleCnt="17">
        <dgm:presLayoutVars>
          <dgm:bulletEnabled val="1"/>
        </dgm:presLayoutVars>
      </dgm:prSet>
      <dgm:spPr/>
    </dgm:pt>
    <dgm:pt modelId="{1F6B7031-26D9-8E48-98B6-9341A43AD746}" type="pres">
      <dgm:prSet presAssocID="{C694A002-3A42-47E5-879F-8C8C0215A54D}" presName="sibTrans" presStyleCnt="0"/>
      <dgm:spPr/>
    </dgm:pt>
    <dgm:pt modelId="{1AC6F7FF-C40F-004C-A18F-82C18101DDB2}" type="pres">
      <dgm:prSet presAssocID="{40A20B17-6138-468B-A12D-830C47363A40}" presName="node" presStyleLbl="node1" presStyleIdx="9" presStyleCnt="17">
        <dgm:presLayoutVars>
          <dgm:bulletEnabled val="1"/>
        </dgm:presLayoutVars>
      </dgm:prSet>
      <dgm:spPr/>
    </dgm:pt>
    <dgm:pt modelId="{752AE759-F2B0-E74C-801F-90BCE20AC3D8}" type="pres">
      <dgm:prSet presAssocID="{4FBE77FF-AE72-4B56-A2B4-9874F54035E2}" presName="sibTrans" presStyleCnt="0"/>
      <dgm:spPr/>
    </dgm:pt>
    <dgm:pt modelId="{3925D6CD-5092-A24E-A0D2-86C0FC1BBFB1}" type="pres">
      <dgm:prSet presAssocID="{AE864EAD-5028-44D9-9DED-513D7D516580}" presName="node" presStyleLbl="node1" presStyleIdx="10" presStyleCnt="17">
        <dgm:presLayoutVars>
          <dgm:bulletEnabled val="1"/>
        </dgm:presLayoutVars>
      </dgm:prSet>
      <dgm:spPr/>
    </dgm:pt>
    <dgm:pt modelId="{52D69B11-0FE1-5C4B-84A1-DE15000FE372}" type="pres">
      <dgm:prSet presAssocID="{AFE724F3-0D71-411B-9ED6-C1C42183FD60}" presName="sibTrans" presStyleCnt="0"/>
      <dgm:spPr/>
    </dgm:pt>
    <dgm:pt modelId="{51062E74-AF8C-884B-B62F-B1E0BCC3179A}" type="pres">
      <dgm:prSet presAssocID="{A0E1AF59-A01F-4CD6-903D-94A123D1FD1E}" presName="node" presStyleLbl="node1" presStyleIdx="11" presStyleCnt="17">
        <dgm:presLayoutVars>
          <dgm:bulletEnabled val="1"/>
        </dgm:presLayoutVars>
      </dgm:prSet>
      <dgm:spPr/>
    </dgm:pt>
    <dgm:pt modelId="{7BD77558-C1CA-F840-9EAC-B6E21AC0E598}" type="pres">
      <dgm:prSet presAssocID="{2D63620D-13A4-4D86-943E-8690DA046634}" presName="sibTrans" presStyleCnt="0"/>
      <dgm:spPr/>
    </dgm:pt>
    <dgm:pt modelId="{88BCC3BC-CDCC-844C-920A-7AD91F54325A}" type="pres">
      <dgm:prSet presAssocID="{4A03E17F-EF2C-412C-8C30-2128807285A7}" presName="node" presStyleLbl="node1" presStyleIdx="12" presStyleCnt="17">
        <dgm:presLayoutVars>
          <dgm:bulletEnabled val="1"/>
        </dgm:presLayoutVars>
      </dgm:prSet>
      <dgm:spPr/>
    </dgm:pt>
    <dgm:pt modelId="{72C587EE-DD1B-1D41-AF4C-BA6530666BC7}" type="pres">
      <dgm:prSet presAssocID="{BAE9D81B-34B7-47C2-BFD2-02F1B671F49F}" presName="sibTrans" presStyleCnt="0"/>
      <dgm:spPr/>
    </dgm:pt>
    <dgm:pt modelId="{CC0EC2B2-17C7-0F40-B14E-BB2FD7819692}" type="pres">
      <dgm:prSet presAssocID="{7FFEDE46-E884-4BCE-B90F-BB01EB2D9750}" presName="node" presStyleLbl="node1" presStyleIdx="13" presStyleCnt="17">
        <dgm:presLayoutVars>
          <dgm:bulletEnabled val="1"/>
        </dgm:presLayoutVars>
      </dgm:prSet>
      <dgm:spPr/>
    </dgm:pt>
    <dgm:pt modelId="{2E049A80-8034-F548-915E-AF1852F00129}" type="pres">
      <dgm:prSet presAssocID="{016C85F5-A4AB-4421-BF45-97F68EA5A15C}" presName="sibTrans" presStyleCnt="0"/>
      <dgm:spPr/>
    </dgm:pt>
    <dgm:pt modelId="{8B5C4497-1246-6C41-82B0-57B9A22F7D7F}" type="pres">
      <dgm:prSet presAssocID="{232F2687-0374-4D14-A733-60996A4C4619}" presName="node" presStyleLbl="node1" presStyleIdx="14" presStyleCnt="17">
        <dgm:presLayoutVars>
          <dgm:bulletEnabled val="1"/>
        </dgm:presLayoutVars>
      </dgm:prSet>
      <dgm:spPr/>
    </dgm:pt>
    <dgm:pt modelId="{380DC46D-29A9-8145-B30F-855E3B0A8B2E}" type="pres">
      <dgm:prSet presAssocID="{3D12BC29-09DB-4D5A-8250-ECE3D3E51A35}" presName="sibTrans" presStyleCnt="0"/>
      <dgm:spPr/>
    </dgm:pt>
    <dgm:pt modelId="{2717966D-7858-8B44-8F07-F15D220B0EF3}" type="pres">
      <dgm:prSet presAssocID="{51B45682-8964-4F4A-8BEB-ED82737EB46C}" presName="node" presStyleLbl="node1" presStyleIdx="15" presStyleCnt="17">
        <dgm:presLayoutVars>
          <dgm:bulletEnabled val="1"/>
        </dgm:presLayoutVars>
      </dgm:prSet>
      <dgm:spPr/>
    </dgm:pt>
    <dgm:pt modelId="{D225B673-C867-4E45-A57E-FB3F43D044D8}" type="pres">
      <dgm:prSet presAssocID="{17C56623-C745-4ABC-9075-20145B6779CB}" presName="sibTrans" presStyleCnt="0"/>
      <dgm:spPr/>
    </dgm:pt>
    <dgm:pt modelId="{BF5BE2EB-5B78-7045-817B-7DF059B7B15F}" type="pres">
      <dgm:prSet presAssocID="{9E98DFE3-6195-479C-B864-07AC0A5DAFF7}" presName="node" presStyleLbl="node1" presStyleIdx="16" presStyleCnt="17">
        <dgm:presLayoutVars>
          <dgm:bulletEnabled val="1"/>
        </dgm:presLayoutVars>
      </dgm:prSet>
      <dgm:spPr/>
    </dgm:pt>
  </dgm:ptLst>
  <dgm:cxnLst>
    <dgm:cxn modelId="{06087303-7CB0-2A47-8AF3-1CF1A6334513}" type="presOf" srcId="{4A03E17F-EF2C-412C-8C30-2128807285A7}" destId="{88BCC3BC-CDCC-844C-920A-7AD91F54325A}" srcOrd="0" destOrd="0" presId="urn:microsoft.com/office/officeart/2005/8/layout/default"/>
    <dgm:cxn modelId="{B3D99310-0732-450B-80CA-D70A98E292FA}" srcId="{E1B003A2-C60A-4A4F-A461-096AC3633EC8}" destId="{7FFEDE46-E884-4BCE-B90F-BB01EB2D9750}" srcOrd="13" destOrd="0" parTransId="{AA8F061A-F13A-4326-98E4-20A92EB8DA17}" sibTransId="{016C85F5-A4AB-4421-BF45-97F68EA5A15C}"/>
    <dgm:cxn modelId="{D5086915-1280-5A4B-A2CE-23F8A0474827}" type="presOf" srcId="{E1B003A2-C60A-4A4F-A461-096AC3633EC8}" destId="{CE8197EC-79B8-B54A-9003-7DCB0F10330C}" srcOrd="0" destOrd="0" presId="urn:microsoft.com/office/officeart/2005/8/layout/default"/>
    <dgm:cxn modelId="{C4A40A18-9FA9-482B-8E81-C70031EFE4E7}" srcId="{E1B003A2-C60A-4A4F-A461-096AC3633EC8}" destId="{A8E35169-F388-4B1C-9BDF-35A0A8A67239}" srcOrd="5" destOrd="0" parTransId="{96316BF8-2D67-4E44-B50D-97E28D1C4EE2}" sibTransId="{BD359F0D-6E87-454C-9AA5-B4CC12551A8A}"/>
    <dgm:cxn modelId="{ECD5D519-EDAD-4C75-8140-884255CDD57E}" srcId="{E1B003A2-C60A-4A4F-A461-096AC3633EC8}" destId="{4A03E17F-EF2C-412C-8C30-2128807285A7}" srcOrd="12" destOrd="0" parTransId="{4F50BF8B-BDE2-442B-A25B-54F8D4187832}" sibTransId="{BAE9D81B-34B7-47C2-BFD2-02F1B671F49F}"/>
    <dgm:cxn modelId="{448E0F2F-67F1-E04C-AA3E-A0F4435FB395}" type="presOf" srcId="{51B45682-8964-4F4A-8BEB-ED82737EB46C}" destId="{2717966D-7858-8B44-8F07-F15D220B0EF3}" srcOrd="0" destOrd="0" presId="urn:microsoft.com/office/officeart/2005/8/layout/default"/>
    <dgm:cxn modelId="{BA286532-6414-4C41-B723-FC385F01546A}" srcId="{E1B003A2-C60A-4A4F-A461-096AC3633EC8}" destId="{0E133F8F-AE4A-478A-9A52-718AA336BBA8}" srcOrd="2" destOrd="0" parTransId="{D7A21467-4CF7-42CE-95EB-170F747C89DA}" sibTransId="{159A3BD4-909C-45E4-9D39-DC2D9F1545BF}"/>
    <dgm:cxn modelId="{ED194533-CB32-1A48-9D1A-00E8BED4B92B}" type="presOf" srcId="{13D821ED-3932-43E9-9E78-FB26F3048992}" destId="{C766EF21-6E01-5C42-A4E9-2BB4000CE7A7}" srcOrd="0" destOrd="0" presId="urn:microsoft.com/office/officeart/2005/8/layout/default"/>
    <dgm:cxn modelId="{E9277834-C5A9-3B4B-954C-DA2DC34B060C}" type="presOf" srcId="{A0E1AF59-A01F-4CD6-903D-94A123D1FD1E}" destId="{51062E74-AF8C-884B-B62F-B1E0BCC3179A}" srcOrd="0" destOrd="0" presId="urn:microsoft.com/office/officeart/2005/8/layout/default"/>
    <dgm:cxn modelId="{25378E3F-76F5-7E41-B5BD-9DDCE1B71DBD}" type="presOf" srcId="{232F2687-0374-4D14-A733-60996A4C4619}" destId="{8B5C4497-1246-6C41-82B0-57B9A22F7D7F}" srcOrd="0" destOrd="0" presId="urn:microsoft.com/office/officeart/2005/8/layout/default"/>
    <dgm:cxn modelId="{701FE042-E93C-45DB-970B-8D7017AE29E3}" srcId="{E1B003A2-C60A-4A4F-A461-096AC3633EC8}" destId="{AE864EAD-5028-44D9-9DED-513D7D516580}" srcOrd="10" destOrd="0" parTransId="{5D60A61B-320E-4F3B-A1E8-4BFCE8888852}" sibTransId="{AFE724F3-0D71-411B-9ED6-C1C42183FD60}"/>
    <dgm:cxn modelId="{766BE249-A479-4EE3-A987-B19ACEBC778A}" srcId="{E1B003A2-C60A-4A4F-A461-096AC3633EC8}" destId="{A7D17218-31CF-43B9-91E4-ABC65538ED74}" srcOrd="0" destOrd="0" parTransId="{167BA482-3E5A-469C-9CDA-9FE5206A2E33}" sibTransId="{19573547-62D6-4362-995D-960AE338E44D}"/>
    <dgm:cxn modelId="{4C940365-9692-1E4B-90EE-A006BB0A6562}" type="presOf" srcId="{AE864EAD-5028-44D9-9DED-513D7D516580}" destId="{3925D6CD-5092-A24E-A0D2-86C0FC1BBFB1}" srcOrd="0" destOrd="0" presId="urn:microsoft.com/office/officeart/2005/8/layout/default"/>
    <dgm:cxn modelId="{669AC667-185E-4F01-8874-A3589ACF6D24}" srcId="{E1B003A2-C60A-4A4F-A461-096AC3633EC8}" destId="{51B45682-8964-4F4A-8BEB-ED82737EB46C}" srcOrd="15" destOrd="0" parTransId="{278404A4-7224-4F9F-8636-F45E9FDCA4F9}" sibTransId="{17C56623-C745-4ABC-9075-20145B6779CB}"/>
    <dgm:cxn modelId="{55D6916C-C006-4518-BE9E-0C32B1BDA3F4}" srcId="{E1B003A2-C60A-4A4F-A461-096AC3633EC8}" destId="{A7679544-81C2-452F-A301-DCD057059C7B}" srcOrd="8" destOrd="0" parTransId="{E5B61408-FD18-414B-A97B-06EF1A6F923D}" sibTransId="{C694A002-3A42-47E5-879F-8C8C0215A54D}"/>
    <dgm:cxn modelId="{90B12870-F699-404F-BE25-A5EFAA9833AC}" srcId="{E1B003A2-C60A-4A4F-A461-096AC3633EC8}" destId="{40A20B17-6138-468B-A12D-830C47363A40}" srcOrd="9" destOrd="0" parTransId="{9A37AF2A-ADAD-4F6C-91B0-F804E4167F1A}" sibTransId="{4FBE77FF-AE72-4B56-A2B4-9874F54035E2}"/>
    <dgm:cxn modelId="{B7628878-44ED-AE42-B92B-6C7284C9CDCE}" type="presOf" srcId="{0E133F8F-AE4A-478A-9A52-718AA336BBA8}" destId="{0BF4909A-ED17-C446-ABFB-B8304B205913}" srcOrd="0" destOrd="0" presId="urn:microsoft.com/office/officeart/2005/8/layout/default"/>
    <dgm:cxn modelId="{2A14C07B-4F6C-1140-82B4-596B06DFD5B2}" type="presOf" srcId="{40A20B17-6138-468B-A12D-830C47363A40}" destId="{1AC6F7FF-C40F-004C-A18F-82C18101DDB2}" srcOrd="0" destOrd="0" presId="urn:microsoft.com/office/officeart/2005/8/layout/default"/>
    <dgm:cxn modelId="{A3D1DF87-ED91-064F-8996-09E84476D63D}" type="presOf" srcId="{B7DF1E85-3C1A-490E-A3F0-B98A23CCF7D7}" destId="{4C6F2C7F-A9CE-7A41-8BE1-E29C561C2F4D}" srcOrd="0" destOrd="0" presId="urn:microsoft.com/office/officeart/2005/8/layout/default"/>
    <dgm:cxn modelId="{199E7190-12AC-4D32-8575-8D94F9A90C25}" srcId="{E1B003A2-C60A-4A4F-A461-096AC3633EC8}" destId="{13D821ED-3932-43E9-9E78-FB26F3048992}" srcOrd="1" destOrd="0" parTransId="{4F75934A-573D-49BC-B0A6-65C46504E138}" sibTransId="{6AA8F3B4-CF5C-4BF9-961A-080FD9A2460B}"/>
    <dgm:cxn modelId="{D6DA319C-F3F9-4D46-BEAA-6EFBA5DB914E}" type="presOf" srcId="{A8E35169-F388-4B1C-9BDF-35A0A8A67239}" destId="{A998630D-FA79-2D4F-B03C-23E1A2D84C7D}" srcOrd="0" destOrd="0" presId="urn:microsoft.com/office/officeart/2005/8/layout/default"/>
    <dgm:cxn modelId="{138E4A9E-8E48-6240-9C3A-821C1BA49541}" type="presOf" srcId="{28846323-E20F-4D2E-A9E5-D88F5D262AB0}" destId="{882B730F-BCC3-FF40-9F0E-C256D5EDFFE7}" srcOrd="0" destOrd="0" presId="urn:microsoft.com/office/officeart/2005/8/layout/default"/>
    <dgm:cxn modelId="{503F8FA8-DC79-484F-9762-663E58D8CBAD}" type="presOf" srcId="{A7679544-81C2-452F-A301-DCD057059C7B}" destId="{2E5F3D42-E495-A545-ADE5-78531FE9C98B}" srcOrd="0" destOrd="0" presId="urn:microsoft.com/office/officeart/2005/8/layout/default"/>
    <dgm:cxn modelId="{7331BAAC-EE8A-4635-80F8-2A13E796415A}" srcId="{E1B003A2-C60A-4A4F-A461-096AC3633EC8}" destId="{C72AFE2D-7194-4350-9F46-E25CFA0CCC0B}" srcOrd="7" destOrd="0" parTransId="{72F079D4-F3D5-406F-AF5F-EE1A06FE4C9D}" sibTransId="{A9E3AAD3-8496-4F14-BC52-50A92B99EA41}"/>
    <dgm:cxn modelId="{970D7DBD-E4EE-2C4C-8C71-D03D70DCB20C}" type="presOf" srcId="{B50D09C3-BB58-496A-97A9-C25492C7275E}" destId="{FAD148D5-3679-A047-96C0-2A60C6880F78}" srcOrd="0" destOrd="0" presId="urn:microsoft.com/office/officeart/2005/8/layout/default"/>
    <dgm:cxn modelId="{347A14C1-0A54-4EF9-A7D1-9C025F4665D0}" srcId="{E1B003A2-C60A-4A4F-A461-096AC3633EC8}" destId="{28846323-E20F-4D2E-A9E5-D88F5D262AB0}" srcOrd="6" destOrd="0" parTransId="{5AAE2CD3-4FA1-428F-B6BC-F64ADF24FEAA}" sibTransId="{502AC00A-0740-4D8A-9050-38B528B2159D}"/>
    <dgm:cxn modelId="{32DFE6C2-CEEE-4794-B75E-9D118A931DFD}" srcId="{E1B003A2-C60A-4A4F-A461-096AC3633EC8}" destId="{9E98DFE3-6195-479C-B864-07AC0A5DAFF7}" srcOrd="16" destOrd="0" parTransId="{31BD4C6B-549E-4782-B38F-44D608AA421C}" sibTransId="{865D6793-3FE0-442C-9DE2-60405298D046}"/>
    <dgm:cxn modelId="{B01A12CE-3DE0-431E-BEF7-DDE311FAA529}" srcId="{E1B003A2-C60A-4A4F-A461-096AC3633EC8}" destId="{232F2687-0374-4D14-A733-60996A4C4619}" srcOrd="14" destOrd="0" parTransId="{CC67305E-0AC1-4F0B-A644-5D5803F7FCB8}" sibTransId="{3D12BC29-09DB-4D5A-8250-ECE3D3E51A35}"/>
    <dgm:cxn modelId="{25C0A6D0-42DE-4E8D-A69A-7B10FED5EEA1}" srcId="{E1B003A2-C60A-4A4F-A461-096AC3633EC8}" destId="{B50D09C3-BB58-496A-97A9-C25492C7275E}" srcOrd="4" destOrd="0" parTransId="{9E3BB0B8-9289-434F-AA6A-6C503FF9B0AC}" sibTransId="{898095C5-7E08-472D-B64A-7C4B95DEE342}"/>
    <dgm:cxn modelId="{D9274DD2-DE5C-4FD0-A662-D7CEE558D40C}" srcId="{E1B003A2-C60A-4A4F-A461-096AC3633EC8}" destId="{B7DF1E85-3C1A-490E-A3F0-B98A23CCF7D7}" srcOrd="3" destOrd="0" parTransId="{04C3C4AF-8E0E-49F5-BD0F-F71D71187AF0}" sibTransId="{15861B03-871C-4625-8A4E-4F7597EA65D1}"/>
    <dgm:cxn modelId="{22F27DDB-600C-4C08-9A07-77465E2058AC}" srcId="{E1B003A2-C60A-4A4F-A461-096AC3633EC8}" destId="{A0E1AF59-A01F-4CD6-903D-94A123D1FD1E}" srcOrd="11" destOrd="0" parTransId="{42AB29E8-8DC9-4222-A7E4-7FC560FAE51F}" sibTransId="{2D63620D-13A4-4D86-943E-8690DA046634}"/>
    <dgm:cxn modelId="{3BC354DC-56BF-9948-BD9F-79975E2CC691}" type="presOf" srcId="{C72AFE2D-7194-4350-9F46-E25CFA0CCC0B}" destId="{6F80371A-16DD-6B41-B202-BF544F34E7DA}" srcOrd="0" destOrd="0" presId="urn:microsoft.com/office/officeart/2005/8/layout/default"/>
    <dgm:cxn modelId="{15FEEEE4-4916-0246-A104-C305C9A809D9}" type="presOf" srcId="{9E98DFE3-6195-479C-B864-07AC0A5DAFF7}" destId="{BF5BE2EB-5B78-7045-817B-7DF059B7B15F}" srcOrd="0" destOrd="0" presId="urn:microsoft.com/office/officeart/2005/8/layout/default"/>
    <dgm:cxn modelId="{3594B9E6-8096-354E-9D9C-11A8A3172528}" type="presOf" srcId="{7FFEDE46-E884-4BCE-B90F-BB01EB2D9750}" destId="{CC0EC2B2-17C7-0F40-B14E-BB2FD7819692}" srcOrd="0" destOrd="0" presId="urn:microsoft.com/office/officeart/2005/8/layout/default"/>
    <dgm:cxn modelId="{39EE83F6-0C70-F941-A3D0-688235F3204D}" type="presOf" srcId="{A7D17218-31CF-43B9-91E4-ABC65538ED74}" destId="{6818526B-E05F-FD49-AA71-CFA11F708E82}" srcOrd="0" destOrd="0" presId="urn:microsoft.com/office/officeart/2005/8/layout/default"/>
    <dgm:cxn modelId="{C59CED4B-C57E-3141-A1F1-65A086B41EAD}" type="presParOf" srcId="{CE8197EC-79B8-B54A-9003-7DCB0F10330C}" destId="{6818526B-E05F-FD49-AA71-CFA11F708E82}" srcOrd="0" destOrd="0" presId="urn:microsoft.com/office/officeart/2005/8/layout/default"/>
    <dgm:cxn modelId="{5A46B48C-0A36-7545-99FC-00AACADE451D}" type="presParOf" srcId="{CE8197EC-79B8-B54A-9003-7DCB0F10330C}" destId="{A3863686-001D-6F4B-BED2-2F8CF8BE12E6}" srcOrd="1" destOrd="0" presId="urn:microsoft.com/office/officeart/2005/8/layout/default"/>
    <dgm:cxn modelId="{A8AC2B91-E069-E646-878A-5E9DEC630CBE}" type="presParOf" srcId="{CE8197EC-79B8-B54A-9003-7DCB0F10330C}" destId="{C766EF21-6E01-5C42-A4E9-2BB4000CE7A7}" srcOrd="2" destOrd="0" presId="urn:microsoft.com/office/officeart/2005/8/layout/default"/>
    <dgm:cxn modelId="{C5D4A044-CBD5-6C49-9CF4-7CC477E540EF}" type="presParOf" srcId="{CE8197EC-79B8-B54A-9003-7DCB0F10330C}" destId="{6FC32857-3342-C545-9F80-DA45B09D7CF0}" srcOrd="3" destOrd="0" presId="urn:microsoft.com/office/officeart/2005/8/layout/default"/>
    <dgm:cxn modelId="{59530B91-AA86-6F42-92A3-C2113A9968C6}" type="presParOf" srcId="{CE8197EC-79B8-B54A-9003-7DCB0F10330C}" destId="{0BF4909A-ED17-C446-ABFB-B8304B205913}" srcOrd="4" destOrd="0" presId="urn:microsoft.com/office/officeart/2005/8/layout/default"/>
    <dgm:cxn modelId="{7A152CBC-CD8A-554C-BC3E-14F5C4ECB5F0}" type="presParOf" srcId="{CE8197EC-79B8-B54A-9003-7DCB0F10330C}" destId="{D61818A9-85B9-5C4F-811F-EB0C0A28C65E}" srcOrd="5" destOrd="0" presId="urn:microsoft.com/office/officeart/2005/8/layout/default"/>
    <dgm:cxn modelId="{98016C3A-263E-7743-BC96-360606EDAF96}" type="presParOf" srcId="{CE8197EC-79B8-B54A-9003-7DCB0F10330C}" destId="{4C6F2C7F-A9CE-7A41-8BE1-E29C561C2F4D}" srcOrd="6" destOrd="0" presId="urn:microsoft.com/office/officeart/2005/8/layout/default"/>
    <dgm:cxn modelId="{D0412A86-3C43-2443-BC50-57AAF9FD4085}" type="presParOf" srcId="{CE8197EC-79B8-B54A-9003-7DCB0F10330C}" destId="{1AB046E9-8E30-5646-A46A-6957EEB2C0C1}" srcOrd="7" destOrd="0" presId="urn:microsoft.com/office/officeart/2005/8/layout/default"/>
    <dgm:cxn modelId="{B69F8132-67D7-BF4D-B35C-DA41B68A95E0}" type="presParOf" srcId="{CE8197EC-79B8-B54A-9003-7DCB0F10330C}" destId="{FAD148D5-3679-A047-96C0-2A60C6880F78}" srcOrd="8" destOrd="0" presId="urn:microsoft.com/office/officeart/2005/8/layout/default"/>
    <dgm:cxn modelId="{DECC5F19-D43D-1F4D-9DF2-DE3D38379651}" type="presParOf" srcId="{CE8197EC-79B8-B54A-9003-7DCB0F10330C}" destId="{FE4AB9CF-E755-2A4E-BEC9-5761DAE148C6}" srcOrd="9" destOrd="0" presId="urn:microsoft.com/office/officeart/2005/8/layout/default"/>
    <dgm:cxn modelId="{BA7D9BA9-AAC9-E84A-8763-97F65BF832FC}" type="presParOf" srcId="{CE8197EC-79B8-B54A-9003-7DCB0F10330C}" destId="{A998630D-FA79-2D4F-B03C-23E1A2D84C7D}" srcOrd="10" destOrd="0" presId="urn:microsoft.com/office/officeart/2005/8/layout/default"/>
    <dgm:cxn modelId="{87489CCE-2BA7-2942-9839-877749FDE464}" type="presParOf" srcId="{CE8197EC-79B8-B54A-9003-7DCB0F10330C}" destId="{FE668A50-F844-1B46-8470-03DC5E20ABF4}" srcOrd="11" destOrd="0" presId="urn:microsoft.com/office/officeart/2005/8/layout/default"/>
    <dgm:cxn modelId="{83447A61-C5B2-724C-A974-1B8CFB79A8FE}" type="presParOf" srcId="{CE8197EC-79B8-B54A-9003-7DCB0F10330C}" destId="{882B730F-BCC3-FF40-9F0E-C256D5EDFFE7}" srcOrd="12" destOrd="0" presId="urn:microsoft.com/office/officeart/2005/8/layout/default"/>
    <dgm:cxn modelId="{9210A5A6-1C56-864C-9993-65DBBEE3B0BB}" type="presParOf" srcId="{CE8197EC-79B8-B54A-9003-7DCB0F10330C}" destId="{D2A1A368-5221-5647-B562-BFFC1850F03E}" srcOrd="13" destOrd="0" presId="urn:microsoft.com/office/officeart/2005/8/layout/default"/>
    <dgm:cxn modelId="{E4FC05C9-3630-FF4F-AE3C-49BE8609AAA2}" type="presParOf" srcId="{CE8197EC-79B8-B54A-9003-7DCB0F10330C}" destId="{6F80371A-16DD-6B41-B202-BF544F34E7DA}" srcOrd="14" destOrd="0" presId="urn:microsoft.com/office/officeart/2005/8/layout/default"/>
    <dgm:cxn modelId="{051DF75C-D0FE-6C44-AEC7-832BF7374B0B}" type="presParOf" srcId="{CE8197EC-79B8-B54A-9003-7DCB0F10330C}" destId="{A43591CD-93A4-664F-8652-047060450B2F}" srcOrd="15" destOrd="0" presId="urn:microsoft.com/office/officeart/2005/8/layout/default"/>
    <dgm:cxn modelId="{CCDA992B-919B-0F4F-A2D9-1C3C00CF2ECE}" type="presParOf" srcId="{CE8197EC-79B8-B54A-9003-7DCB0F10330C}" destId="{2E5F3D42-E495-A545-ADE5-78531FE9C98B}" srcOrd="16" destOrd="0" presId="urn:microsoft.com/office/officeart/2005/8/layout/default"/>
    <dgm:cxn modelId="{6BC1B0F0-D674-E04B-88FE-A8CC3D1897A0}" type="presParOf" srcId="{CE8197EC-79B8-B54A-9003-7DCB0F10330C}" destId="{1F6B7031-26D9-8E48-98B6-9341A43AD746}" srcOrd="17" destOrd="0" presId="urn:microsoft.com/office/officeart/2005/8/layout/default"/>
    <dgm:cxn modelId="{C69C1147-23A4-F34E-B70F-5F5CCAEB423A}" type="presParOf" srcId="{CE8197EC-79B8-B54A-9003-7DCB0F10330C}" destId="{1AC6F7FF-C40F-004C-A18F-82C18101DDB2}" srcOrd="18" destOrd="0" presId="urn:microsoft.com/office/officeart/2005/8/layout/default"/>
    <dgm:cxn modelId="{F0748BFC-D54A-FB43-B695-02189AAFE1E0}" type="presParOf" srcId="{CE8197EC-79B8-B54A-9003-7DCB0F10330C}" destId="{752AE759-F2B0-E74C-801F-90BCE20AC3D8}" srcOrd="19" destOrd="0" presId="urn:microsoft.com/office/officeart/2005/8/layout/default"/>
    <dgm:cxn modelId="{A8496B08-CB51-0341-B766-6609BBBF03BE}" type="presParOf" srcId="{CE8197EC-79B8-B54A-9003-7DCB0F10330C}" destId="{3925D6CD-5092-A24E-A0D2-86C0FC1BBFB1}" srcOrd="20" destOrd="0" presId="urn:microsoft.com/office/officeart/2005/8/layout/default"/>
    <dgm:cxn modelId="{21240289-3F64-6E4B-BB32-98615A69EA9C}" type="presParOf" srcId="{CE8197EC-79B8-B54A-9003-7DCB0F10330C}" destId="{52D69B11-0FE1-5C4B-84A1-DE15000FE372}" srcOrd="21" destOrd="0" presId="urn:microsoft.com/office/officeart/2005/8/layout/default"/>
    <dgm:cxn modelId="{8B4CC854-1973-4B48-ABA2-B670BD6FE0EE}" type="presParOf" srcId="{CE8197EC-79B8-B54A-9003-7DCB0F10330C}" destId="{51062E74-AF8C-884B-B62F-B1E0BCC3179A}" srcOrd="22" destOrd="0" presId="urn:microsoft.com/office/officeart/2005/8/layout/default"/>
    <dgm:cxn modelId="{6DCBAA3A-9B54-C943-9FB7-01BE431134D1}" type="presParOf" srcId="{CE8197EC-79B8-B54A-9003-7DCB0F10330C}" destId="{7BD77558-C1CA-F840-9EAC-B6E21AC0E598}" srcOrd="23" destOrd="0" presId="urn:microsoft.com/office/officeart/2005/8/layout/default"/>
    <dgm:cxn modelId="{767CF6B6-7CA6-144F-8172-4E7CDDB8E04B}" type="presParOf" srcId="{CE8197EC-79B8-B54A-9003-7DCB0F10330C}" destId="{88BCC3BC-CDCC-844C-920A-7AD91F54325A}" srcOrd="24" destOrd="0" presId="urn:microsoft.com/office/officeart/2005/8/layout/default"/>
    <dgm:cxn modelId="{450EA35E-9357-6C47-8ED9-ECE3F189A117}" type="presParOf" srcId="{CE8197EC-79B8-B54A-9003-7DCB0F10330C}" destId="{72C587EE-DD1B-1D41-AF4C-BA6530666BC7}" srcOrd="25" destOrd="0" presId="urn:microsoft.com/office/officeart/2005/8/layout/default"/>
    <dgm:cxn modelId="{8409FB20-8BA7-284D-9810-D62C822B4090}" type="presParOf" srcId="{CE8197EC-79B8-B54A-9003-7DCB0F10330C}" destId="{CC0EC2B2-17C7-0F40-B14E-BB2FD7819692}" srcOrd="26" destOrd="0" presId="urn:microsoft.com/office/officeart/2005/8/layout/default"/>
    <dgm:cxn modelId="{28B245C8-FF87-184F-AC54-A3FD56B20028}" type="presParOf" srcId="{CE8197EC-79B8-B54A-9003-7DCB0F10330C}" destId="{2E049A80-8034-F548-915E-AF1852F00129}" srcOrd="27" destOrd="0" presId="urn:microsoft.com/office/officeart/2005/8/layout/default"/>
    <dgm:cxn modelId="{A6B5A390-2DFD-C640-A4B5-C18DCB104274}" type="presParOf" srcId="{CE8197EC-79B8-B54A-9003-7DCB0F10330C}" destId="{8B5C4497-1246-6C41-82B0-57B9A22F7D7F}" srcOrd="28" destOrd="0" presId="urn:microsoft.com/office/officeart/2005/8/layout/default"/>
    <dgm:cxn modelId="{06A8148F-D639-184E-8DBE-72FC4B3953B3}" type="presParOf" srcId="{CE8197EC-79B8-B54A-9003-7DCB0F10330C}" destId="{380DC46D-29A9-8145-B30F-855E3B0A8B2E}" srcOrd="29" destOrd="0" presId="urn:microsoft.com/office/officeart/2005/8/layout/default"/>
    <dgm:cxn modelId="{A7EF72CF-5004-9342-A72F-7E9141556F90}" type="presParOf" srcId="{CE8197EC-79B8-B54A-9003-7DCB0F10330C}" destId="{2717966D-7858-8B44-8F07-F15D220B0EF3}" srcOrd="30" destOrd="0" presId="urn:microsoft.com/office/officeart/2005/8/layout/default"/>
    <dgm:cxn modelId="{FD79256C-BF4A-E44D-A5B7-082EF1C77772}" type="presParOf" srcId="{CE8197EC-79B8-B54A-9003-7DCB0F10330C}" destId="{D225B673-C867-4E45-A57E-FB3F43D044D8}" srcOrd="31" destOrd="0" presId="urn:microsoft.com/office/officeart/2005/8/layout/default"/>
    <dgm:cxn modelId="{5ADBD1A8-6813-A947-AC1C-7BCE52ADAA12}" type="presParOf" srcId="{CE8197EC-79B8-B54A-9003-7DCB0F10330C}" destId="{BF5BE2EB-5B78-7045-817B-7DF059B7B15F}" srcOrd="3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DB429-D674-7142-A121-F3BAD7A4B93E}">
      <dsp:nvSpPr>
        <dsp:cNvPr id="0" name=""/>
        <dsp:cNvSpPr/>
      </dsp:nvSpPr>
      <dsp:spPr>
        <a:xfrm>
          <a:off x="9445" y="954677"/>
          <a:ext cx="3401872" cy="1494921"/>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b="0" i="0" kern="1200" dirty="0"/>
            <a:t>a constitutional principle</a:t>
          </a:r>
          <a:endParaRPr lang="en-US" sz="3300" kern="1200" dirty="0"/>
        </a:p>
      </dsp:txBody>
      <dsp:txXfrm>
        <a:off x="53230" y="998462"/>
        <a:ext cx="3314302" cy="1407351"/>
      </dsp:txXfrm>
    </dsp:sp>
    <dsp:sp modelId="{EB5B90E9-43D4-2E4C-88E8-0F76DC9C6F05}">
      <dsp:nvSpPr>
        <dsp:cNvPr id="0" name=""/>
        <dsp:cNvSpPr/>
      </dsp:nvSpPr>
      <dsp:spPr>
        <a:xfrm>
          <a:off x="4158778" y="954677"/>
          <a:ext cx="2989842" cy="1494921"/>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b="0" i="0" kern="1200" dirty="0"/>
            <a:t>a category of rights</a:t>
          </a:r>
          <a:endParaRPr lang="en-US" sz="3300" kern="1200" dirty="0"/>
        </a:p>
      </dsp:txBody>
      <dsp:txXfrm>
        <a:off x="4202563" y="998462"/>
        <a:ext cx="2902272" cy="1407351"/>
      </dsp:txXfrm>
    </dsp:sp>
    <dsp:sp modelId="{D9C06B6E-A211-6C47-A60C-CAE3D6158872}">
      <dsp:nvSpPr>
        <dsp:cNvPr id="0" name=""/>
        <dsp:cNvSpPr/>
      </dsp:nvSpPr>
      <dsp:spPr>
        <a:xfrm>
          <a:off x="7896082" y="954677"/>
          <a:ext cx="2989842" cy="1494921"/>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b="0" i="0" kern="1200" dirty="0"/>
            <a:t>a right of itself</a:t>
          </a:r>
          <a:endParaRPr lang="en-US" sz="3300" kern="1200" dirty="0"/>
        </a:p>
      </dsp:txBody>
      <dsp:txXfrm>
        <a:off x="7939867" y="998462"/>
        <a:ext cx="2902272" cy="1407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8CC06-5C23-894D-B025-2E55CFA4F63D}">
      <dsp:nvSpPr>
        <dsp:cNvPr id="0" name=""/>
        <dsp:cNvSpPr/>
      </dsp:nvSpPr>
      <dsp:spPr>
        <a:xfrm>
          <a:off x="2541580" y="-82018"/>
          <a:ext cx="6441182" cy="6441182"/>
        </a:xfrm>
        <a:prstGeom prst="circularArrow">
          <a:avLst>
            <a:gd name="adj1" fmla="val 5544"/>
            <a:gd name="adj2" fmla="val 330680"/>
            <a:gd name="adj3" fmla="val 14835235"/>
            <a:gd name="adj4" fmla="val 16769370"/>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A6C06-ABCA-E949-AD0E-43D10124331C}">
      <dsp:nvSpPr>
        <dsp:cNvPr id="0" name=""/>
        <dsp:cNvSpPr/>
      </dsp:nvSpPr>
      <dsp:spPr>
        <a:xfrm>
          <a:off x="4989849" y="2151"/>
          <a:ext cx="1544644" cy="772322"/>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Water</a:t>
          </a:r>
          <a:endParaRPr lang="en-US" sz="1700" kern="1200"/>
        </a:p>
      </dsp:txBody>
      <dsp:txXfrm>
        <a:off x="5027551" y="39853"/>
        <a:ext cx="1469240" cy="696918"/>
      </dsp:txXfrm>
    </dsp:sp>
    <dsp:sp modelId="{C1F82FB3-09C3-A045-A618-F86B89B46676}">
      <dsp:nvSpPr>
        <dsp:cNvPr id="0" name=""/>
        <dsp:cNvSpPr/>
      </dsp:nvSpPr>
      <dsp:spPr>
        <a:xfrm>
          <a:off x="6604361" y="526738"/>
          <a:ext cx="1544644" cy="772322"/>
        </a:xfrm>
        <a:prstGeom prst="roundRect">
          <a:avLst/>
        </a:prstGeom>
        <a:solidFill>
          <a:schemeClr val="accent5">
            <a:hueOff val="693026"/>
            <a:satOff val="-446"/>
            <a:lumOff val="3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Food</a:t>
          </a:r>
          <a:endParaRPr lang="en-US" sz="1700" kern="1200"/>
        </a:p>
      </dsp:txBody>
      <dsp:txXfrm>
        <a:off x="6642063" y="564440"/>
        <a:ext cx="1469240" cy="696918"/>
      </dsp:txXfrm>
    </dsp:sp>
    <dsp:sp modelId="{7C99D8A5-5B96-E644-AA3B-8623FA5150F9}">
      <dsp:nvSpPr>
        <dsp:cNvPr id="0" name=""/>
        <dsp:cNvSpPr/>
      </dsp:nvSpPr>
      <dsp:spPr>
        <a:xfrm>
          <a:off x="7602185" y="1900124"/>
          <a:ext cx="1544644" cy="772322"/>
        </a:xfrm>
        <a:prstGeom prst="roundRect">
          <a:avLst/>
        </a:prstGeom>
        <a:solidFill>
          <a:schemeClr val="accent5">
            <a:hueOff val="1386053"/>
            <a:satOff val="-892"/>
            <a:lumOff val="61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Culture and Science</a:t>
          </a:r>
          <a:endParaRPr lang="en-US" sz="1700" kern="1200"/>
        </a:p>
      </dsp:txBody>
      <dsp:txXfrm>
        <a:off x="7639887" y="1937826"/>
        <a:ext cx="1469240" cy="696918"/>
      </dsp:txXfrm>
    </dsp:sp>
    <dsp:sp modelId="{64329FB3-993B-AE41-ABCB-F7F1FA36D298}">
      <dsp:nvSpPr>
        <dsp:cNvPr id="0" name=""/>
        <dsp:cNvSpPr/>
      </dsp:nvSpPr>
      <dsp:spPr>
        <a:xfrm>
          <a:off x="7602185" y="3597723"/>
          <a:ext cx="1544644" cy="772322"/>
        </a:xfrm>
        <a:prstGeom prst="roundRect">
          <a:avLst/>
        </a:prstGeom>
        <a:solidFill>
          <a:schemeClr val="accent5">
            <a:hueOff val="2079079"/>
            <a:satOff val="-1338"/>
            <a:lumOff val="91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Education</a:t>
          </a:r>
          <a:endParaRPr lang="en-US" sz="1700" kern="1200"/>
        </a:p>
      </dsp:txBody>
      <dsp:txXfrm>
        <a:off x="7639887" y="3635425"/>
        <a:ext cx="1469240" cy="696918"/>
      </dsp:txXfrm>
    </dsp:sp>
    <dsp:sp modelId="{9CA91FFE-E495-AC47-9C7A-62E0C36B12B4}">
      <dsp:nvSpPr>
        <dsp:cNvPr id="0" name=""/>
        <dsp:cNvSpPr/>
      </dsp:nvSpPr>
      <dsp:spPr>
        <a:xfrm>
          <a:off x="6604361" y="4971110"/>
          <a:ext cx="1544644" cy="772322"/>
        </a:xfrm>
        <a:prstGeom prst="roundRect">
          <a:avLst/>
        </a:prstGeom>
        <a:solidFill>
          <a:schemeClr val="accent5">
            <a:hueOff val="2772106"/>
            <a:satOff val="-1784"/>
            <a:lumOff val="122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Habitat and Housing</a:t>
          </a:r>
          <a:endParaRPr lang="en-US" sz="1700" kern="1200"/>
        </a:p>
      </dsp:txBody>
      <dsp:txXfrm>
        <a:off x="6642063" y="5008812"/>
        <a:ext cx="1469240" cy="696918"/>
      </dsp:txXfrm>
    </dsp:sp>
    <dsp:sp modelId="{74C11D77-C685-234A-B4DE-2198C927F990}">
      <dsp:nvSpPr>
        <dsp:cNvPr id="0" name=""/>
        <dsp:cNvSpPr/>
      </dsp:nvSpPr>
      <dsp:spPr>
        <a:xfrm>
          <a:off x="4989849" y="5495697"/>
          <a:ext cx="1544644" cy="772322"/>
        </a:xfrm>
        <a:prstGeom prst="roundRect">
          <a:avLst/>
        </a:prstGeom>
        <a:solidFill>
          <a:schemeClr val="accent5">
            <a:hueOff val="3465132"/>
            <a:satOff val="-2229"/>
            <a:lumOff val="152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Health</a:t>
          </a:r>
          <a:endParaRPr lang="en-US" sz="1700" kern="1200"/>
        </a:p>
      </dsp:txBody>
      <dsp:txXfrm>
        <a:off x="5027551" y="5533399"/>
        <a:ext cx="1469240" cy="696918"/>
      </dsp:txXfrm>
    </dsp:sp>
    <dsp:sp modelId="{B4F6435B-263D-6F4F-B6E7-800F12D534B1}">
      <dsp:nvSpPr>
        <dsp:cNvPr id="0" name=""/>
        <dsp:cNvSpPr/>
      </dsp:nvSpPr>
      <dsp:spPr>
        <a:xfrm>
          <a:off x="3375336" y="4971110"/>
          <a:ext cx="1544644" cy="772322"/>
        </a:xfrm>
        <a:prstGeom prst="roundRect">
          <a:avLst/>
        </a:prstGeom>
        <a:solidFill>
          <a:schemeClr val="accent5">
            <a:hueOff val="4158159"/>
            <a:satOff val="-2675"/>
            <a:lumOff val="18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Work</a:t>
          </a:r>
          <a:endParaRPr lang="en-US" sz="1700" kern="1200"/>
        </a:p>
      </dsp:txBody>
      <dsp:txXfrm>
        <a:off x="3413038" y="5008812"/>
        <a:ext cx="1469240" cy="696918"/>
      </dsp:txXfrm>
    </dsp:sp>
    <dsp:sp modelId="{67076933-0BC1-364F-81B4-4BBBD0F59F2B}">
      <dsp:nvSpPr>
        <dsp:cNvPr id="0" name=""/>
        <dsp:cNvSpPr/>
      </dsp:nvSpPr>
      <dsp:spPr>
        <a:xfrm>
          <a:off x="2377513" y="3597723"/>
          <a:ext cx="1544644" cy="772322"/>
        </a:xfrm>
        <a:prstGeom prst="roundRect">
          <a:avLst/>
        </a:prstGeom>
        <a:solidFill>
          <a:schemeClr val="accent5">
            <a:hueOff val="4851185"/>
            <a:satOff val="-3121"/>
            <a:lumOff val="213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Social Security</a:t>
          </a:r>
          <a:endParaRPr lang="en-US" sz="1700" kern="1200"/>
        </a:p>
      </dsp:txBody>
      <dsp:txXfrm>
        <a:off x="2415215" y="3635425"/>
        <a:ext cx="1469240" cy="696918"/>
      </dsp:txXfrm>
    </dsp:sp>
    <dsp:sp modelId="{C4D0105E-B4F2-974C-9347-E54AC8D59CBB}">
      <dsp:nvSpPr>
        <dsp:cNvPr id="0" name=""/>
        <dsp:cNvSpPr/>
      </dsp:nvSpPr>
      <dsp:spPr>
        <a:xfrm>
          <a:off x="2377513" y="1900124"/>
          <a:ext cx="1544644" cy="772322"/>
        </a:xfrm>
        <a:prstGeom prst="roundRect">
          <a:avLst/>
        </a:prstGeom>
        <a:solidFill>
          <a:schemeClr val="accent5">
            <a:hueOff val="5544212"/>
            <a:satOff val="-3567"/>
            <a:lumOff val="243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Healthy Environment</a:t>
          </a:r>
          <a:endParaRPr lang="en-US" sz="1700" kern="1200"/>
        </a:p>
      </dsp:txBody>
      <dsp:txXfrm>
        <a:off x="2415215" y="1937826"/>
        <a:ext cx="1469240" cy="696918"/>
      </dsp:txXfrm>
    </dsp:sp>
    <dsp:sp modelId="{22E745DD-79E1-104F-AC3B-CD20F3DD4360}">
      <dsp:nvSpPr>
        <dsp:cNvPr id="0" name=""/>
        <dsp:cNvSpPr/>
      </dsp:nvSpPr>
      <dsp:spPr>
        <a:xfrm>
          <a:off x="3375336" y="526738"/>
          <a:ext cx="1544644" cy="772322"/>
        </a:xfrm>
        <a:prstGeom prst="round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Rights of Nature</a:t>
          </a:r>
          <a:endParaRPr lang="en-US" sz="1700" kern="1200"/>
        </a:p>
      </dsp:txBody>
      <dsp:txXfrm>
        <a:off x="3413038" y="564440"/>
        <a:ext cx="1469240" cy="6969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2DCDE-D658-2744-90DC-4D36259605E7}">
      <dsp:nvSpPr>
        <dsp:cNvPr id="0" name=""/>
        <dsp:cNvSpPr/>
      </dsp:nvSpPr>
      <dsp:spPr>
        <a:xfrm>
          <a:off x="0" y="415"/>
          <a:ext cx="10895369"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FBF2D0-DCFA-8A4F-A833-EEFE1B1D3B05}">
      <dsp:nvSpPr>
        <dsp:cNvPr id="0" name=""/>
        <dsp:cNvSpPr/>
      </dsp:nvSpPr>
      <dsp:spPr>
        <a:xfrm>
          <a:off x="0" y="415"/>
          <a:ext cx="10895369" cy="4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Forgiveness the debt </a:t>
          </a:r>
        </a:p>
      </dsp:txBody>
      <dsp:txXfrm>
        <a:off x="0" y="415"/>
        <a:ext cx="10895369" cy="486206"/>
      </dsp:txXfrm>
    </dsp:sp>
    <dsp:sp modelId="{9E81E2F8-7C06-234C-BAEE-B933E8BDD4C9}">
      <dsp:nvSpPr>
        <dsp:cNvPr id="0" name=""/>
        <dsp:cNvSpPr/>
      </dsp:nvSpPr>
      <dsp:spPr>
        <a:xfrm>
          <a:off x="0" y="486622"/>
          <a:ext cx="10895369" cy="0"/>
        </a:xfrm>
        <a:prstGeom prst="line">
          <a:avLst/>
        </a:prstGeom>
        <a:solidFill>
          <a:schemeClr val="accent5">
            <a:hueOff val="1039540"/>
            <a:satOff val="-669"/>
            <a:lumOff val="457"/>
            <a:alphaOff val="0"/>
          </a:schemeClr>
        </a:solidFill>
        <a:ln w="19050" cap="rnd" cmpd="sng" algn="ctr">
          <a:solidFill>
            <a:schemeClr val="accent5">
              <a:hueOff val="1039540"/>
              <a:satOff val="-669"/>
              <a:lumOff val="4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003E9C-7175-7546-B2FA-732999C2DD8A}">
      <dsp:nvSpPr>
        <dsp:cNvPr id="0" name=""/>
        <dsp:cNvSpPr/>
      </dsp:nvSpPr>
      <dsp:spPr>
        <a:xfrm>
          <a:off x="0" y="486622"/>
          <a:ext cx="10895369" cy="4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One year of free potable water service</a:t>
          </a:r>
        </a:p>
      </dsp:txBody>
      <dsp:txXfrm>
        <a:off x="0" y="486622"/>
        <a:ext cx="10895369" cy="486206"/>
      </dsp:txXfrm>
    </dsp:sp>
    <dsp:sp modelId="{8FE1DD88-3AB0-D443-8136-81F7AF383B81}">
      <dsp:nvSpPr>
        <dsp:cNvPr id="0" name=""/>
        <dsp:cNvSpPr/>
      </dsp:nvSpPr>
      <dsp:spPr>
        <a:xfrm>
          <a:off x="0" y="972828"/>
          <a:ext cx="10895369" cy="0"/>
        </a:xfrm>
        <a:prstGeom prst="line">
          <a:avLst/>
        </a:prstGeom>
        <a:solidFill>
          <a:schemeClr val="accent5">
            <a:hueOff val="2079079"/>
            <a:satOff val="-1338"/>
            <a:lumOff val="915"/>
            <a:alphaOff val="0"/>
          </a:schemeClr>
        </a:solidFill>
        <a:ln w="19050" cap="rnd" cmpd="sng" algn="ctr">
          <a:solidFill>
            <a:schemeClr val="accent5">
              <a:hueOff val="2079079"/>
              <a:satOff val="-1338"/>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61BB0-D08E-BE4D-9616-23DEB1D7BEA0}">
      <dsp:nvSpPr>
        <dsp:cNvPr id="0" name=""/>
        <dsp:cNvSpPr/>
      </dsp:nvSpPr>
      <dsp:spPr>
        <a:xfrm>
          <a:off x="0" y="972828"/>
          <a:ext cx="10895369" cy="4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Payment agreement based on socioeconomic study </a:t>
          </a:r>
        </a:p>
      </dsp:txBody>
      <dsp:txXfrm>
        <a:off x="0" y="972828"/>
        <a:ext cx="10895369" cy="486206"/>
      </dsp:txXfrm>
    </dsp:sp>
    <dsp:sp modelId="{5A33FE17-40AA-9944-92AD-68DED00D4886}">
      <dsp:nvSpPr>
        <dsp:cNvPr id="0" name=""/>
        <dsp:cNvSpPr/>
      </dsp:nvSpPr>
      <dsp:spPr>
        <a:xfrm>
          <a:off x="0" y="1459035"/>
          <a:ext cx="10895369" cy="0"/>
        </a:xfrm>
        <a:prstGeom prst="line">
          <a:avLst/>
        </a:prstGeom>
        <a:solidFill>
          <a:schemeClr val="accent5">
            <a:hueOff val="3118619"/>
            <a:satOff val="-2006"/>
            <a:lumOff val="1372"/>
            <a:alphaOff val="0"/>
          </a:schemeClr>
        </a:solidFill>
        <a:ln w="19050" cap="rnd" cmpd="sng" algn="ctr">
          <a:solidFill>
            <a:schemeClr val="accent5">
              <a:hueOff val="3118619"/>
              <a:satOff val="-2006"/>
              <a:lumOff val="137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B9821E-6440-E94A-9C73-CC38D89A06B8}">
      <dsp:nvSpPr>
        <dsp:cNvPr id="0" name=""/>
        <dsp:cNvSpPr/>
      </dsp:nvSpPr>
      <dsp:spPr>
        <a:xfrm>
          <a:off x="0" y="1459035"/>
          <a:ext cx="10895369" cy="4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Protocol for providing service to users from priority attention groups in accordance with the criteria set forth in the judgment </a:t>
          </a:r>
        </a:p>
      </dsp:txBody>
      <dsp:txXfrm>
        <a:off x="0" y="1459035"/>
        <a:ext cx="10895369" cy="486206"/>
      </dsp:txXfrm>
    </dsp:sp>
    <dsp:sp modelId="{EAAB8BD4-EA58-5246-A46A-9E38CD429CB4}">
      <dsp:nvSpPr>
        <dsp:cNvPr id="0" name=""/>
        <dsp:cNvSpPr/>
      </dsp:nvSpPr>
      <dsp:spPr>
        <a:xfrm>
          <a:off x="0" y="1945241"/>
          <a:ext cx="10895369" cy="0"/>
        </a:xfrm>
        <a:prstGeom prst="line">
          <a:avLst/>
        </a:prstGeom>
        <a:solidFill>
          <a:schemeClr val="accent5">
            <a:hueOff val="4158159"/>
            <a:satOff val="-2675"/>
            <a:lumOff val="1829"/>
            <a:alphaOff val="0"/>
          </a:schemeClr>
        </a:solidFill>
        <a:ln w="19050" cap="rnd" cmpd="sng" algn="ctr">
          <a:solidFill>
            <a:schemeClr val="accent5">
              <a:hueOff val="4158159"/>
              <a:satOff val="-2675"/>
              <a:lumOff val="18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0191E-AF0B-EC41-9A56-4CB6B7EDA6D8}">
      <dsp:nvSpPr>
        <dsp:cNvPr id="0" name=""/>
        <dsp:cNvSpPr/>
      </dsp:nvSpPr>
      <dsp:spPr>
        <a:xfrm>
          <a:off x="0" y="1945241"/>
          <a:ext cx="10895369" cy="4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Training plan for its personnel on the right to water and the rights of priority attention groups.</a:t>
          </a:r>
        </a:p>
      </dsp:txBody>
      <dsp:txXfrm>
        <a:off x="0" y="1945241"/>
        <a:ext cx="10895369" cy="486206"/>
      </dsp:txXfrm>
    </dsp:sp>
    <dsp:sp modelId="{B0134F91-FAF8-B24C-8935-8B10D72BB1D4}">
      <dsp:nvSpPr>
        <dsp:cNvPr id="0" name=""/>
        <dsp:cNvSpPr/>
      </dsp:nvSpPr>
      <dsp:spPr>
        <a:xfrm>
          <a:off x="0" y="2431448"/>
          <a:ext cx="10895369" cy="0"/>
        </a:xfrm>
        <a:prstGeom prst="line">
          <a:avLst/>
        </a:prstGeom>
        <a:solidFill>
          <a:schemeClr val="accent5">
            <a:hueOff val="5197698"/>
            <a:satOff val="-3344"/>
            <a:lumOff val="2287"/>
            <a:alphaOff val="0"/>
          </a:schemeClr>
        </a:solidFill>
        <a:ln w="19050" cap="rnd" cmpd="sng" algn="ctr">
          <a:solidFill>
            <a:schemeClr val="accent5">
              <a:hueOff val="5197698"/>
              <a:satOff val="-3344"/>
              <a:lumOff val="22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DF3ADC-67AC-6044-9F00-D19D27E31091}">
      <dsp:nvSpPr>
        <dsp:cNvPr id="0" name=""/>
        <dsp:cNvSpPr/>
      </dsp:nvSpPr>
      <dsp:spPr>
        <a:xfrm>
          <a:off x="0" y="2431448"/>
          <a:ext cx="10895369" cy="4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Amendment of municipal regulations to reflect the standards and criteria established in the judgment.</a:t>
          </a:r>
        </a:p>
      </dsp:txBody>
      <dsp:txXfrm>
        <a:off x="0" y="2431448"/>
        <a:ext cx="10895369" cy="486206"/>
      </dsp:txXfrm>
    </dsp:sp>
    <dsp:sp modelId="{CE55759B-E58F-C84E-82BD-80D1FEEE1E9B}">
      <dsp:nvSpPr>
        <dsp:cNvPr id="0" name=""/>
        <dsp:cNvSpPr/>
      </dsp:nvSpPr>
      <dsp:spPr>
        <a:xfrm>
          <a:off x="0" y="2917654"/>
          <a:ext cx="10895369" cy="0"/>
        </a:xfrm>
        <a:prstGeom prst="line">
          <a:avLst/>
        </a:prstGeom>
        <a:solidFill>
          <a:schemeClr val="accent5">
            <a:hueOff val="6237238"/>
            <a:satOff val="-4013"/>
            <a:lumOff val="2744"/>
            <a:alphaOff val="0"/>
          </a:schemeClr>
        </a:solidFill>
        <a:ln w="19050" cap="rnd" cmpd="sng" algn="ctr">
          <a:solidFill>
            <a:schemeClr val="accent5">
              <a:hueOff val="6237238"/>
              <a:satOff val="-4013"/>
              <a:lumOff val="27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8B537D-CF8F-BC4E-92FC-A75FF99970F8}">
      <dsp:nvSpPr>
        <dsp:cNvPr id="0" name=""/>
        <dsp:cNvSpPr/>
      </dsp:nvSpPr>
      <dsp:spPr>
        <a:xfrm>
          <a:off x="0" y="2917654"/>
          <a:ext cx="10895369" cy="48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Analysis of the need to include woman and her son in social programs</a:t>
          </a:r>
        </a:p>
      </dsp:txBody>
      <dsp:txXfrm>
        <a:off x="0" y="2917654"/>
        <a:ext cx="10895369" cy="48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A276B-7984-F24C-9AF4-B67445613021}">
      <dsp:nvSpPr>
        <dsp:cNvPr id="0" name=""/>
        <dsp:cNvSpPr/>
      </dsp:nvSpPr>
      <dsp:spPr>
        <a:xfrm>
          <a:off x="0" y="558"/>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253C094-E338-1844-8D27-6DA938E1722E}">
      <dsp:nvSpPr>
        <dsp:cNvPr id="0" name=""/>
        <dsp:cNvSpPr/>
      </dsp:nvSpPr>
      <dsp:spPr>
        <a:xfrm>
          <a:off x="0" y="558"/>
          <a:ext cx="6496050"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rights of indigenous communities</a:t>
          </a:r>
        </a:p>
      </dsp:txBody>
      <dsp:txXfrm>
        <a:off x="0" y="558"/>
        <a:ext cx="6496050" cy="914176"/>
      </dsp:txXfrm>
    </dsp:sp>
    <dsp:sp modelId="{132EBCBF-D85B-7747-BEDE-1CAC3B6136B8}">
      <dsp:nvSpPr>
        <dsp:cNvPr id="0" name=""/>
        <dsp:cNvSpPr/>
      </dsp:nvSpPr>
      <dsp:spPr>
        <a:xfrm>
          <a:off x="0" y="914734"/>
          <a:ext cx="6496050" cy="0"/>
        </a:xfrm>
        <a:prstGeom prst="line">
          <a:avLst/>
        </a:prstGeom>
        <a:gradFill rotWithShape="0">
          <a:gsLst>
            <a:gs pos="0">
              <a:schemeClr val="accent2">
                <a:hueOff val="338703"/>
                <a:satOff val="-1658"/>
                <a:lumOff val="931"/>
                <a:alphaOff val="0"/>
                <a:tint val="98000"/>
                <a:lumMod val="114000"/>
              </a:schemeClr>
            </a:gs>
            <a:gs pos="100000">
              <a:schemeClr val="accent2">
                <a:hueOff val="338703"/>
                <a:satOff val="-1658"/>
                <a:lumOff val="931"/>
                <a:alphaOff val="0"/>
                <a:shade val="90000"/>
                <a:lumMod val="84000"/>
              </a:schemeClr>
            </a:gs>
          </a:gsLst>
          <a:lin ang="5400000" scaled="0"/>
        </a:gradFill>
        <a:ln w="9525" cap="rnd" cmpd="sng" algn="ctr">
          <a:solidFill>
            <a:schemeClr val="accent2">
              <a:hueOff val="338703"/>
              <a:satOff val="-1658"/>
              <a:lumOff val="93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A5046E6-BB91-304E-BD96-5279369849CB}">
      <dsp:nvSpPr>
        <dsp:cNvPr id="0" name=""/>
        <dsp:cNvSpPr/>
      </dsp:nvSpPr>
      <dsp:spPr>
        <a:xfrm>
          <a:off x="0" y="914734"/>
          <a:ext cx="6496050"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rights of mangroves</a:t>
          </a:r>
        </a:p>
      </dsp:txBody>
      <dsp:txXfrm>
        <a:off x="0" y="914734"/>
        <a:ext cx="6496050" cy="914176"/>
      </dsp:txXfrm>
    </dsp:sp>
    <dsp:sp modelId="{8106E846-63F3-8F4C-8975-8788A3771656}">
      <dsp:nvSpPr>
        <dsp:cNvPr id="0" name=""/>
        <dsp:cNvSpPr/>
      </dsp:nvSpPr>
      <dsp:spPr>
        <a:xfrm>
          <a:off x="0" y="1828911"/>
          <a:ext cx="6496050" cy="0"/>
        </a:xfrm>
        <a:prstGeom prst="line">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w="9525" cap="rnd" cmpd="sng" algn="ctr">
          <a:solidFill>
            <a:schemeClr val="accent2">
              <a:hueOff val="677407"/>
              <a:satOff val="-3316"/>
              <a:lumOff val="186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D183F30-1048-BC48-A019-B716D5734F00}">
      <dsp:nvSpPr>
        <dsp:cNvPr id="0" name=""/>
        <dsp:cNvSpPr/>
      </dsp:nvSpPr>
      <dsp:spPr>
        <a:xfrm>
          <a:off x="0" y="1828911"/>
          <a:ext cx="6496050"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rights of a protected forest</a:t>
          </a:r>
        </a:p>
      </dsp:txBody>
      <dsp:txXfrm>
        <a:off x="0" y="1828911"/>
        <a:ext cx="6496050" cy="914176"/>
      </dsp:txXfrm>
    </dsp:sp>
    <dsp:sp modelId="{AD6781C5-A564-A84D-AB9A-78B0559A203F}">
      <dsp:nvSpPr>
        <dsp:cNvPr id="0" name=""/>
        <dsp:cNvSpPr/>
      </dsp:nvSpPr>
      <dsp:spPr>
        <a:xfrm>
          <a:off x="0" y="2743088"/>
          <a:ext cx="6496050" cy="0"/>
        </a:xfrm>
        <a:prstGeom prst="line">
          <a:avLst/>
        </a:prstGeom>
        <a:gradFill rotWithShape="0">
          <a:gsLst>
            <a:gs pos="0">
              <a:schemeClr val="accent2">
                <a:hueOff val="1016110"/>
                <a:satOff val="-4974"/>
                <a:lumOff val="2794"/>
                <a:alphaOff val="0"/>
                <a:tint val="98000"/>
                <a:lumMod val="114000"/>
              </a:schemeClr>
            </a:gs>
            <a:gs pos="100000">
              <a:schemeClr val="accent2">
                <a:hueOff val="1016110"/>
                <a:satOff val="-4974"/>
                <a:lumOff val="2794"/>
                <a:alphaOff val="0"/>
                <a:shade val="90000"/>
                <a:lumMod val="84000"/>
              </a:schemeClr>
            </a:gs>
          </a:gsLst>
          <a:lin ang="5400000" scaled="0"/>
        </a:gradFill>
        <a:ln w="9525" cap="rnd" cmpd="sng" algn="ctr">
          <a:solidFill>
            <a:schemeClr val="accent2">
              <a:hueOff val="1016110"/>
              <a:satOff val="-4974"/>
              <a:lumOff val="2794"/>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E4EF2D9-68CC-A048-B3FC-E140DCDB4B03}">
      <dsp:nvSpPr>
        <dsp:cNvPr id="0" name=""/>
        <dsp:cNvSpPr/>
      </dsp:nvSpPr>
      <dsp:spPr>
        <a:xfrm>
          <a:off x="0" y="2743088"/>
          <a:ext cx="6496050"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rights of rivers</a:t>
          </a:r>
        </a:p>
      </dsp:txBody>
      <dsp:txXfrm>
        <a:off x="0" y="2743088"/>
        <a:ext cx="6496050" cy="914176"/>
      </dsp:txXfrm>
    </dsp:sp>
    <dsp:sp modelId="{453B7640-60ED-A84C-8065-BDF58A4CAE88}">
      <dsp:nvSpPr>
        <dsp:cNvPr id="0" name=""/>
        <dsp:cNvSpPr/>
      </dsp:nvSpPr>
      <dsp:spPr>
        <a:xfrm>
          <a:off x="0" y="3657265"/>
          <a:ext cx="6496050" cy="0"/>
        </a:xfrm>
        <a:prstGeom prst="line">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w="9525" cap="rnd" cmpd="sng" algn="ctr">
          <a:solidFill>
            <a:schemeClr val="accent2">
              <a:hueOff val="1354814"/>
              <a:satOff val="-6632"/>
              <a:lumOff val="372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F773089-F068-604D-96EC-F27C5348E2C1}">
      <dsp:nvSpPr>
        <dsp:cNvPr id="0" name=""/>
        <dsp:cNvSpPr/>
      </dsp:nvSpPr>
      <dsp:spPr>
        <a:xfrm>
          <a:off x="0" y="3657265"/>
          <a:ext cx="6496050" cy="91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rights of a woolly monkey </a:t>
          </a:r>
        </a:p>
      </dsp:txBody>
      <dsp:txXfrm>
        <a:off x="0" y="3657265"/>
        <a:ext cx="6496050" cy="914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8526B-E05F-FD49-AA71-CFA11F708E82}">
      <dsp:nvSpPr>
        <dsp:cNvPr id="0" name=""/>
        <dsp:cNvSpPr/>
      </dsp:nvSpPr>
      <dsp:spPr>
        <a:xfrm>
          <a:off x="647926" y="1092"/>
          <a:ext cx="1501573" cy="90094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Does a rigid distinction between civil and political rights and economic, social, and cultural rights (ESCR) make sense?</a:t>
          </a:r>
          <a:endParaRPr lang="en-US" sz="900" kern="1200"/>
        </a:p>
      </dsp:txBody>
      <dsp:txXfrm>
        <a:off x="647926" y="1092"/>
        <a:ext cx="1501573" cy="900944"/>
      </dsp:txXfrm>
    </dsp:sp>
    <dsp:sp modelId="{C766EF21-6E01-5C42-A4E9-2BB4000CE7A7}">
      <dsp:nvSpPr>
        <dsp:cNvPr id="0" name=""/>
        <dsp:cNvSpPr/>
      </dsp:nvSpPr>
      <dsp:spPr>
        <a:xfrm>
          <a:off x="2299657" y="1092"/>
          <a:ext cx="1501573" cy="90094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Is it positive that ESCR are constitutionally recognized?</a:t>
          </a:r>
          <a:endParaRPr lang="en-US" sz="900" kern="1200"/>
        </a:p>
      </dsp:txBody>
      <dsp:txXfrm>
        <a:off x="2299657" y="1092"/>
        <a:ext cx="1501573" cy="900944"/>
      </dsp:txXfrm>
    </dsp:sp>
    <dsp:sp modelId="{0BF4909A-ED17-C446-ABFB-B8304B205913}">
      <dsp:nvSpPr>
        <dsp:cNvPr id="0" name=""/>
        <dsp:cNvSpPr/>
      </dsp:nvSpPr>
      <dsp:spPr>
        <a:xfrm>
          <a:off x="3951389" y="1092"/>
          <a:ext cx="1501573" cy="90094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Is it positive that their justiciability is recognized?</a:t>
          </a:r>
          <a:endParaRPr lang="en-US" sz="900" kern="1200"/>
        </a:p>
      </dsp:txBody>
      <dsp:txXfrm>
        <a:off x="3951389" y="1092"/>
        <a:ext cx="1501573" cy="900944"/>
      </dsp:txXfrm>
    </dsp:sp>
    <dsp:sp modelId="{4C6F2C7F-A9CE-7A41-8BE1-E29C561C2F4D}">
      <dsp:nvSpPr>
        <dsp:cNvPr id="0" name=""/>
        <dsp:cNvSpPr/>
      </dsp:nvSpPr>
      <dsp:spPr>
        <a:xfrm>
          <a:off x="5603120" y="1092"/>
          <a:ext cx="1501573" cy="900944"/>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Should ESCR be justiciable only through individual claims, or should collective actions also be possible?</a:t>
          </a:r>
          <a:endParaRPr lang="en-US" sz="900" kern="1200"/>
        </a:p>
      </dsp:txBody>
      <dsp:txXfrm>
        <a:off x="5603120" y="1092"/>
        <a:ext cx="1501573" cy="900944"/>
      </dsp:txXfrm>
    </dsp:sp>
    <dsp:sp modelId="{FAD148D5-3679-A047-96C0-2A60C6880F78}">
      <dsp:nvSpPr>
        <dsp:cNvPr id="0" name=""/>
        <dsp:cNvSpPr/>
      </dsp:nvSpPr>
      <dsp:spPr>
        <a:xfrm>
          <a:off x="7254851" y="1092"/>
          <a:ext cx="1501573" cy="900944"/>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Should ESCR be protected not only against the State but also against private actors?</a:t>
          </a:r>
          <a:endParaRPr lang="en-US" sz="900" kern="1200"/>
        </a:p>
      </dsp:txBody>
      <dsp:txXfrm>
        <a:off x="7254851" y="1092"/>
        <a:ext cx="1501573" cy="900944"/>
      </dsp:txXfrm>
    </dsp:sp>
    <dsp:sp modelId="{A998630D-FA79-2D4F-B03C-23E1A2D84C7D}">
      <dsp:nvSpPr>
        <dsp:cNvPr id="0" name=""/>
        <dsp:cNvSpPr/>
      </dsp:nvSpPr>
      <dsp:spPr>
        <a:xfrm>
          <a:off x="647926" y="1052194"/>
          <a:ext cx="1501573" cy="90094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Is it positive that, in addition to the right to a healthy environment, the rights of nature are recognized?</a:t>
          </a:r>
          <a:endParaRPr lang="en-US" sz="900" kern="1200"/>
        </a:p>
      </dsp:txBody>
      <dsp:txXfrm>
        <a:off x="647926" y="1052194"/>
        <a:ext cx="1501573" cy="900944"/>
      </dsp:txXfrm>
    </dsp:sp>
    <dsp:sp modelId="{882B730F-BCC3-FF40-9F0E-C256D5EDFFE7}">
      <dsp:nvSpPr>
        <dsp:cNvPr id="0" name=""/>
        <dsp:cNvSpPr/>
      </dsp:nvSpPr>
      <dsp:spPr>
        <a:xfrm>
          <a:off x="2299657" y="1052194"/>
          <a:ext cx="1501573" cy="90094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Should nature be protected as a whole, or should its elements also be protected individually?</a:t>
          </a:r>
          <a:endParaRPr lang="en-US" sz="900" kern="1200"/>
        </a:p>
      </dsp:txBody>
      <dsp:txXfrm>
        <a:off x="2299657" y="1052194"/>
        <a:ext cx="1501573" cy="900944"/>
      </dsp:txXfrm>
    </dsp:sp>
    <dsp:sp modelId="{6F80371A-16DD-6B41-B202-BF544F34E7DA}">
      <dsp:nvSpPr>
        <dsp:cNvPr id="0" name=""/>
        <dsp:cNvSpPr/>
      </dsp:nvSpPr>
      <dsp:spPr>
        <a:xfrm>
          <a:off x="3951389" y="1052194"/>
          <a:ext cx="1501573" cy="90094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Is there a tension between the right to a healthy environment and the rights of nature?</a:t>
          </a:r>
          <a:endParaRPr lang="en-US" sz="900" kern="1200"/>
        </a:p>
      </dsp:txBody>
      <dsp:txXfrm>
        <a:off x="3951389" y="1052194"/>
        <a:ext cx="1501573" cy="900944"/>
      </dsp:txXfrm>
    </dsp:sp>
    <dsp:sp modelId="{2E5F3D42-E495-A545-ADE5-78531FE9C98B}">
      <dsp:nvSpPr>
        <dsp:cNvPr id="0" name=""/>
        <dsp:cNvSpPr/>
      </dsp:nvSpPr>
      <dsp:spPr>
        <a:xfrm>
          <a:off x="5603120" y="1052194"/>
          <a:ext cx="1501573" cy="900944"/>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Why hasn't the Court addressed the right to a healthy environment and the rights of nature autonomously or separately?</a:t>
          </a:r>
          <a:endParaRPr lang="en-US" sz="900" kern="1200"/>
        </a:p>
      </dsp:txBody>
      <dsp:txXfrm>
        <a:off x="5603120" y="1052194"/>
        <a:ext cx="1501573" cy="900944"/>
      </dsp:txXfrm>
    </dsp:sp>
    <dsp:sp modelId="{1AC6F7FF-C40F-004C-A18F-82C18101DDB2}">
      <dsp:nvSpPr>
        <dsp:cNvPr id="0" name=""/>
        <dsp:cNvSpPr/>
      </dsp:nvSpPr>
      <dsp:spPr>
        <a:xfrm>
          <a:off x="7254851" y="1052194"/>
          <a:ext cx="1501573" cy="900944"/>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t>How far can courts go in issuing structural remedies?</a:t>
          </a:r>
          <a:endParaRPr lang="en-US" sz="900" kern="1200" dirty="0"/>
        </a:p>
      </dsp:txBody>
      <dsp:txXfrm>
        <a:off x="7254851" y="1052194"/>
        <a:ext cx="1501573" cy="900944"/>
      </dsp:txXfrm>
    </dsp:sp>
    <dsp:sp modelId="{3925D6CD-5092-A24E-A0D2-86C0FC1BBFB1}">
      <dsp:nvSpPr>
        <dsp:cNvPr id="0" name=""/>
        <dsp:cNvSpPr/>
      </dsp:nvSpPr>
      <dsp:spPr>
        <a:xfrm>
          <a:off x="647926" y="2103295"/>
          <a:ext cx="1501573" cy="90094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How far can courts influence public policy?</a:t>
          </a:r>
          <a:endParaRPr lang="en-US" sz="900" kern="1200"/>
        </a:p>
      </dsp:txBody>
      <dsp:txXfrm>
        <a:off x="647926" y="2103295"/>
        <a:ext cx="1501573" cy="900944"/>
      </dsp:txXfrm>
    </dsp:sp>
    <dsp:sp modelId="{51062E74-AF8C-884B-B62F-B1E0BCC3179A}">
      <dsp:nvSpPr>
        <dsp:cNvPr id="0" name=""/>
        <dsp:cNvSpPr/>
      </dsp:nvSpPr>
      <dsp:spPr>
        <a:xfrm>
          <a:off x="2299657" y="2103295"/>
          <a:ext cx="1501573" cy="90094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How far can courts influence legislation?</a:t>
          </a:r>
          <a:endParaRPr lang="en-US" sz="900" kern="1200"/>
        </a:p>
      </dsp:txBody>
      <dsp:txXfrm>
        <a:off x="2299657" y="2103295"/>
        <a:ext cx="1501573" cy="900944"/>
      </dsp:txXfrm>
    </dsp:sp>
    <dsp:sp modelId="{88BCC3BC-CDCC-844C-920A-7AD91F54325A}">
      <dsp:nvSpPr>
        <dsp:cNvPr id="0" name=""/>
        <dsp:cNvSpPr/>
      </dsp:nvSpPr>
      <dsp:spPr>
        <a:xfrm>
          <a:off x="3951389" y="2103295"/>
          <a:ext cx="1501573" cy="90094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Is it democratic for courts to rule on ESCR cases?</a:t>
          </a:r>
          <a:endParaRPr lang="en-US" sz="900" kern="1200"/>
        </a:p>
      </dsp:txBody>
      <dsp:txXfrm>
        <a:off x="3951389" y="2103295"/>
        <a:ext cx="1501573" cy="900944"/>
      </dsp:txXfrm>
    </dsp:sp>
    <dsp:sp modelId="{CC0EC2B2-17C7-0F40-B14E-BB2FD7819692}">
      <dsp:nvSpPr>
        <dsp:cNvPr id="0" name=""/>
        <dsp:cNvSpPr/>
      </dsp:nvSpPr>
      <dsp:spPr>
        <a:xfrm>
          <a:off x="5603120" y="2103295"/>
          <a:ext cx="1501573" cy="900944"/>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Can people actively participate in democracy if they lack access to food, housing, water, and other ESCR?</a:t>
          </a:r>
          <a:endParaRPr lang="en-US" sz="900" kern="1200"/>
        </a:p>
      </dsp:txBody>
      <dsp:txXfrm>
        <a:off x="5603120" y="2103295"/>
        <a:ext cx="1501573" cy="900944"/>
      </dsp:txXfrm>
    </dsp:sp>
    <dsp:sp modelId="{8B5C4497-1246-6C41-82B0-57B9A22F7D7F}">
      <dsp:nvSpPr>
        <dsp:cNvPr id="0" name=""/>
        <dsp:cNvSpPr/>
      </dsp:nvSpPr>
      <dsp:spPr>
        <a:xfrm>
          <a:off x="7254851" y="2103295"/>
          <a:ext cx="1501573" cy="900944"/>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To what extent should courts consider the feasibility of compliance with their decisions?</a:t>
          </a:r>
          <a:endParaRPr lang="en-US" sz="900" kern="1200"/>
        </a:p>
      </dsp:txBody>
      <dsp:txXfrm>
        <a:off x="7254851" y="2103295"/>
        <a:ext cx="1501573" cy="900944"/>
      </dsp:txXfrm>
    </dsp:sp>
    <dsp:sp modelId="{2717966D-7858-8B44-8F07-F15D220B0EF3}">
      <dsp:nvSpPr>
        <dsp:cNvPr id="0" name=""/>
        <dsp:cNvSpPr/>
      </dsp:nvSpPr>
      <dsp:spPr>
        <a:xfrm>
          <a:off x="3125523" y="3154397"/>
          <a:ext cx="1501573" cy="90094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To what extent should courts consider budgetary limitations when ruling on ESCR cases?</a:t>
          </a:r>
          <a:endParaRPr lang="en-US" sz="900" kern="1200"/>
        </a:p>
      </dsp:txBody>
      <dsp:txXfrm>
        <a:off x="3125523" y="3154397"/>
        <a:ext cx="1501573" cy="900944"/>
      </dsp:txXfrm>
    </dsp:sp>
    <dsp:sp modelId="{BF5BE2EB-5B78-7045-817B-7DF059B7B15F}">
      <dsp:nvSpPr>
        <dsp:cNvPr id="0" name=""/>
        <dsp:cNvSpPr/>
      </dsp:nvSpPr>
      <dsp:spPr>
        <a:xfrm>
          <a:off x="4777254" y="3154397"/>
          <a:ext cx="1501573" cy="90094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Can it be counterproductive for courts to issue decisions that are impossible to implement?</a:t>
          </a:r>
          <a:endParaRPr lang="en-US" sz="900" kern="1200"/>
        </a:p>
      </dsp:txBody>
      <dsp:txXfrm>
        <a:off x="4777254" y="3154397"/>
        <a:ext cx="1501573" cy="90094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6/19/25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6/19/25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6/19/25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6/19/25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AAA6-ADEE-8978-06D4-8A536C092446}"/>
              </a:ext>
            </a:extLst>
          </p:cNvPr>
          <p:cNvSpPr>
            <a:spLocks noGrp="1"/>
          </p:cNvSpPr>
          <p:nvPr>
            <p:ph type="ctrTitle"/>
          </p:nvPr>
        </p:nvSpPr>
        <p:spPr/>
        <p:txBody>
          <a:bodyPr/>
          <a:lstStyle/>
          <a:p>
            <a:r>
              <a:rPr lang="en-US" sz="3400" dirty="0"/>
              <a:t>The Case Law of the </a:t>
            </a:r>
            <a:br>
              <a:rPr lang="en-US" sz="3400" dirty="0"/>
            </a:br>
            <a:r>
              <a:rPr lang="en-US" sz="3400" dirty="0"/>
              <a:t>Constitutional Court of Ecuador </a:t>
            </a:r>
            <a:br>
              <a:rPr lang="en-US" sz="3400" dirty="0"/>
            </a:br>
            <a:r>
              <a:rPr lang="en-US" sz="3400" dirty="0"/>
              <a:t>on </a:t>
            </a:r>
            <a:r>
              <a:rPr lang="en-US" sz="3400" dirty="0" err="1"/>
              <a:t>Sumak</a:t>
            </a:r>
            <a:r>
              <a:rPr lang="en-US" sz="3400" dirty="0"/>
              <a:t> </a:t>
            </a:r>
            <a:r>
              <a:rPr lang="en-US" sz="3400" dirty="0" err="1"/>
              <a:t>Kawsay</a:t>
            </a:r>
            <a:r>
              <a:rPr lang="en-US" sz="3400" dirty="0"/>
              <a:t> Rights</a:t>
            </a:r>
            <a:br>
              <a:rPr lang="en-US" sz="3400" dirty="0"/>
            </a:br>
            <a:endParaRPr lang="en-EC" sz="3400" dirty="0"/>
          </a:p>
        </p:txBody>
      </p:sp>
      <p:sp>
        <p:nvSpPr>
          <p:cNvPr id="3" name="Subtitle 2">
            <a:extLst>
              <a:ext uri="{FF2B5EF4-FFF2-40B4-BE49-F238E27FC236}">
                <a16:creationId xmlns:a16="http://schemas.microsoft.com/office/drawing/2014/main" id="{7EF1E5DE-3D39-DE31-F272-4CC531DEDD86}"/>
              </a:ext>
            </a:extLst>
          </p:cNvPr>
          <p:cNvSpPr>
            <a:spLocks noGrp="1"/>
          </p:cNvSpPr>
          <p:nvPr>
            <p:ph type="subTitle" idx="1"/>
          </p:nvPr>
        </p:nvSpPr>
        <p:spPr/>
        <p:txBody>
          <a:bodyPr/>
          <a:lstStyle/>
          <a:p>
            <a:r>
              <a:rPr lang="en-EC" dirty="0"/>
              <a:t>Daniela salazar marín</a:t>
            </a:r>
          </a:p>
        </p:txBody>
      </p:sp>
    </p:spTree>
    <p:extLst>
      <p:ext uri="{BB962C8B-B14F-4D97-AF65-F5344CB8AC3E}">
        <p14:creationId xmlns:p14="http://schemas.microsoft.com/office/powerpoint/2010/main" val="326672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8305-81A6-1D6C-0C01-D5B44A6606ED}"/>
              </a:ext>
            </a:extLst>
          </p:cNvPr>
          <p:cNvSpPr>
            <a:spLocks noGrp="1"/>
          </p:cNvSpPr>
          <p:nvPr>
            <p:ph type="title"/>
          </p:nvPr>
        </p:nvSpPr>
        <p:spPr/>
        <p:txBody>
          <a:bodyPr/>
          <a:lstStyle/>
          <a:p>
            <a:r>
              <a:rPr lang="en-US" sz="4000" b="1" dirty="0"/>
              <a:t>Judgment 533-15-EP/23</a:t>
            </a:r>
            <a:endParaRPr lang="en-EC" dirty="0"/>
          </a:p>
        </p:txBody>
      </p:sp>
      <p:sp>
        <p:nvSpPr>
          <p:cNvPr id="3" name="Text Placeholder 2">
            <a:extLst>
              <a:ext uri="{FF2B5EF4-FFF2-40B4-BE49-F238E27FC236}">
                <a16:creationId xmlns:a16="http://schemas.microsoft.com/office/drawing/2014/main" id="{670082B6-F1CE-002B-D212-A1134F930240}"/>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83EBCF70-4543-D399-AE16-01FF4B59FC61}"/>
              </a:ext>
            </a:extLst>
          </p:cNvPr>
          <p:cNvSpPr>
            <a:spLocks noGrp="1"/>
          </p:cNvSpPr>
          <p:nvPr>
            <p:ph sz="half" idx="2"/>
          </p:nvPr>
        </p:nvSpPr>
        <p:spPr/>
        <p:txBody>
          <a:bodyPr/>
          <a:lstStyle/>
          <a:p>
            <a:pPr>
              <a:lnSpc>
                <a:spcPct val="90000"/>
              </a:lnSpc>
            </a:pPr>
            <a:r>
              <a:rPr lang="en-US" dirty="0"/>
              <a:t>The pre-association violated the right to water. </a:t>
            </a:r>
          </a:p>
          <a:p>
            <a:pPr>
              <a:lnSpc>
                <a:spcPct val="90000"/>
              </a:lnSpc>
            </a:pPr>
            <a:r>
              <a:rPr lang="en-US" dirty="0"/>
              <a:t>In cases of unpaid fees, it is necessary to guarantee the minimum vital quantity of water</a:t>
            </a:r>
          </a:p>
          <a:p>
            <a:pPr>
              <a:lnSpc>
                <a:spcPct val="90000"/>
              </a:lnSpc>
            </a:pPr>
            <a:r>
              <a:rPr lang="en-US" dirty="0"/>
              <a:t>Any measure affecting minimum vital quantity of water must be analyzed for proportionality in light of the specific case</a:t>
            </a:r>
            <a:endParaRPr lang="en-EC" dirty="0"/>
          </a:p>
          <a:p>
            <a:endParaRPr lang="en-EC" dirty="0"/>
          </a:p>
        </p:txBody>
      </p:sp>
      <p:sp>
        <p:nvSpPr>
          <p:cNvPr id="5" name="Text Placeholder 4">
            <a:extLst>
              <a:ext uri="{FF2B5EF4-FFF2-40B4-BE49-F238E27FC236}">
                <a16:creationId xmlns:a16="http://schemas.microsoft.com/office/drawing/2014/main" id="{E2C91F5A-C1E3-F8C6-376E-3069467E0CA4}"/>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19DCDC5B-188E-D7BE-77FA-C3797D48AC75}"/>
              </a:ext>
            </a:extLst>
          </p:cNvPr>
          <p:cNvSpPr>
            <a:spLocks noGrp="1"/>
          </p:cNvSpPr>
          <p:nvPr>
            <p:ph sz="quarter" idx="4"/>
          </p:nvPr>
        </p:nvSpPr>
        <p:spPr/>
        <p:txBody>
          <a:bodyPr/>
          <a:lstStyle/>
          <a:p>
            <a:r>
              <a:rPr lang="en-EC" dirty="0"/>
              <a:t>Public apology</a:t>
            </a:r>
          </a:p>
          <a:p>
            <a:r>
              <a:rPr lang="en-US" dirty="0"/>
              <a:t>Revision of internal procedures of the pre-association</a:t>
            </a:r>
            <a:endParaRPr lang="en-EC" dirty="0"/>
          </a:p>
          <a:p>
            <a:endParaRPr lang="en-EC" dirty="0"/>
          </a:p>
        </p:txBody>
      </p:sp>
    </p:spTree>
    <p:extLst>
      <p:ext uri="{BB962C8B-B14F-4D97-AF65-F5344CB8AC3E}">
        <p14:creationId xmlns:p14="http://schemas.microsoft.com/office/powerpoint/2010/main" val="283354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BC3F93-EA4E-CC6B-93C7-ED84BC98AE07}"/>
              </a:ext>
            </a:extLst>
          </p:cNvPr>
          <p:cNvSpPr>
            <a:spLocks noGrp="1"/>
          </p:cNvSpPr>
          <p:nvPr>
            <p:ph type="title"/>
          </p:nvPr>
        </p:nvSpPr>
        <p:spPr>
          <a:xfrm>
            <a:off x="5411931" y="452718"/>
            <a:ext cx="4638903" cy="1400530"/>
          </a:xfrm>
        </p:spPr>
        <p:txBody>
          <a:bodyPr>
            <a:normAutofit/>
          </a:bodyPr>
          <a:lstStyle/>
          <a:p>
            <a:r>
              <a:rPr lang="en-EC"/>
              <a:t>Right to Food</a:t>
            </a:r>
            <a:endParaRPr lang="en-EC" dirty="0"/>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A bowl of beans and vegetables on a table&#10;&#10;AI-generated content may be incorrect.">
            <a:extLst>
              <a:ext uri="{FF2B5EF4-FFF2-40B4-BE49-F238E27FC236}">
                <a16:creationId xmlns:a16="http://schemas.microsoft.com/office/drawing/2014/main" id="{0453E57A-48AA-AF2B-1F06-803B2FE1E220}"/>
              </a:ext>
            </a:extLst>
          </p:cNvPr>
          <p:cNvPicPr>
            <a:picLocks noChangeAspect="1"/>
          </p:cNvPicPr>
          <p:nvPr/>
        </p:nvPicPr>
        <p:blipFill>
          <a:blip r:embed="rId3"/>
          <a:srcRect l="5437" r="7850" b="2"/>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5" name="Rectangle 1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3" name="Content Placeholder 2">
            <a:extLst>
              <a:ext uri="{FF2B5EF4-FFF2-40B4-BE49-F238E27FC236}">
                <a16:creationId xmlns:a16="http://schemas.microsoft.com/office/drawing/2014/main" id="{3A28F26F-A054-7793-BA0E-1A34F0FAE574}"/>
              </a:ext>
            </a:extLst>
          </p:cNvPr>
          <p:cNvSpPr>
            <a:spLocks noGrp="1"/>
          </p:cNvSpPr>
          <p:nvPr>
            <p:ph idx="1"/>
          </p:nvPr>
        </p:nvSpPr>
        <p:spPr>
          <a:xfrm>
            <a:off x="5410950" y="2052918"/>
            <a:ext cx="5360682" cy="4195481"/>
          </a:xfrm>
        </p:spPr>
        <p:txBody>
          <a:bodyPr>
            <a:normAutofit fontScale="77500" lnSpcReduction="20000"/>
          </a:bodyPr>
          <a:lstStyle/>
          <a:p>
            <a:r>
              <a:rPr lang="en-EC" b="1" dirty="0"/>
              <a:t>Art. 13:</a:t>
            </a:r>
            <a:r>
              <a:rPr lang="en-EC" dirty="0"/>
              <a:t> Individuals and collectives have the right to secure and permanent </a:t>
            </a:r>
            <a:r>
              <a:rPr lang="en-EC" b="1" dirty="0"/>
              <a:t>access</a:t>
            </a:r>
            <a:r>
              <a:rPr lang="en-EC" dirty="0"/>
              <a:t> to healthy, sufficient, and nutritious food; preferably produced locally and in alignment with their diverse identities and cultural traditions. The Ecuadorian State shall promote </a:t>
            </a:r>
            <a:r>
              <a:rPr lang="en-EC" b="1" dirty="0"/>
              <a:t>food sovereignty. </a:t>
            </a:r>
          </a:p>
          <a:p>
            <a:r>
              <a:rPr lang="en-US" b="1" dirty="0"/>
              <a:t>Art. 401</a:t>
            </a:r>
            <a:r>
              <a:rPr lang="en-US" dirty="0"/>
              <a:t>. Ecuador is hereby declared </a:t>
            </a:r>
            <a:r>
              <a:rPr lang="en-US" b="1" dirty="0"/>
              <a:t>free of transgenic crops and seed</a:t>
            </a:r>
            <a:r>
              <a:rPr lang="en-US" dirty="0"/>
              <a:t>s. Exceptionally, and only in cases of national interest duly substantiated by the Presidency of the Republic and approved by the National Assembly, genetically modified seeds and crops may be introduced. The State shall regulate, under strict biosafety standards, the use and development of modern biotechnology and its products, as well as their experimentation, use, and commercialization. The application of risky or experimental biotechnologies is prohibited.</a:t>
            </a:r>
            <a:endParaRPr lang="en-EC" dirty="0"/>
          </a:p>
          <a:p>
            <a:endParaRPr lang="en-EC" dirty="0"/>
          </a:p>
          <a:p>
            <a:endParaRPr lang="en-EC" dirty="0"/>
          </a:p>
        </p:txBody>
      </p:sp>
    </p:spTree>
    <p:extLst>
      <p:ext uri="{BB962C8B-B14F-4D97-AF65-F5344CB8AC3E}">
        <p14:creationId xmlns:p14="http://schemas.microsoft.com/office/powerpoint/2010/main" val="5374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9B82EA5F-3237-BD31-4D2C-66D4BB5747AD}"/>
            </a:ext>
          </a:extLst>
        </p:cNvPr>
        <p:cNvGrpSpPr/>
        <p:nvPr/>
      </p:nvGrpSpPr>
      <p:grpSpPr>
        <a:xfrm>
          <a:off x="0" y="0"/>
          <a:ext cx="0" cy="0"/>
          <a:chOff x="0" y="0"/>
          <a:chExt cx="0" cy="0"/>
        </a:xfrm>
      </p:grpSpPr>
      <p:pic>
        <p:nvPicPr>
          <p:cNvPr id="29" name="Picture 28" descr="Assorted vegetables and fruits">
            <a:extLst>
              <a:ext uri="{FF2B5EF4-FFF2-40B4-BE49-F238E27FC236}">
                <a16:creationId xmlns:a16="http://schemas.microsoft.com/office/drawing/2014/main" id="{30D86FAB-EF51-61DB-9EF6-4029153DBB1F}"/>
              </a:ext>
            </a:extLst>
          </p:cNvPr>
          <p:cNvPicPr>
            <a:picLocks noChangeAspect="1"/>
          </p:cNvPicPr>
          <p:nvPr/>
        </p:nvPicPr>
        <p:blipFill>
          <a:blip r:embed="rId3">
            <a:duotone>
              <a:prstClr val="black"/>
              <a:schemeClr val="accent5">
                <a:tint val="45000"/>
                <a:satMod val="400000"/>
              </a:schemeClr>
            </a:duotone>
            <a:alphaModFix amt="15000"/>
          </a:blip>
          <a:srcRect t="8610" b="712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DD3B8A1-D817-C777-D236-689A5345C2A2}"/>
              </a:ext>
            </a:extLst>
          </p:cNvPr>
          <p:cNvSpPr>
            <a:spLocks noGrp="1"/>
          </p:cNvSpPr>
          <p:nvPr>
            <p:ph type="title"/>
          </p:nvPr>
        </p:nvSpPr>
        <p:spPr>
          <a:xfrm>
            <a:off x="646111" y="452718"/>
            <a:ext cx="9404723" cy="1400530"/>
          </a:xfrm>
        </p:spPr>
        <p:txBody>
          <a:bodyPr>
            <a:normAutofit/>
          </a:bodyPr>
          <a:lstStyle/>
          <a:p>
            <a:r>
              <a:rPr lang="en-EC"/>
              <a:t>Right to Food</a:t>
            </a:r>
          </a:p>
        </p:txBody>
      </p:sp>
      <p:sp>
        <p:nvSpPr>
          <p:cNvPr id="33" name="Rectangle 32">
            <a:extLst>
              <a:ext uri="{FF2B5EF4-FFF2-40B4-BE49-F238E27FC236}">
                <a16:creationId xmlns:a16="http://schemas.microsoft.com/office/drawing/2014/main" id="{909FE742-1A27-4AEF-B5F0-F8C383EAB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3" name="Content Placeholder 2">
            <a:extLst>
              <a:ext uri="{FF2B5EF4-FFF2-40B4-BE49-F238E27FC236}">
                <a16:creationId xmlns:a16="http://schemas.microsoft.com/office/drawing/2014/main" id="{D007A85D-800E-D118-17CE-F816E630645A}"/>
              </a:ext>
            </a:extLst>
          </p:cNvPr>
          <p:cNvSpPr>
            <a:spLocks noGrp="1"/>
          </p:cNvSpPr>
          <p:nvPr>
            <p:ph idx="1"/>
          </p:nvPr>
        </p:nvSpPr>
        <p:spPr>
          <a:xfrm>
            <a:off x="411480" y="1298448"/>
            <a:ext cx="11503152" cy="5458968"/>
          </a:xfrm>
        </p:spPr>
        <p:txBody>
          <a:bodyPr anchor="ctr">
            <a:noAutofit/>
          </a:bodyPr>
          <a:lstStyle/>
          <a:p>
            <a:pPr marL="0" indent="0">
              <a:lnSpc>
                <a:spcPct val="90000"/>
              </a:lnSpc>
              <a:buNone/>
            </a:pPr>
            <a:r>
              <a:rPr lang="en-EC" sz="1200" b="1" dirty="0"/>
              <a:t>(Art. 281):</a:t>
            </a:r>
            <a:r>
              <a:rPr lang="en-EC" sz="1200" dirty="0"/>
              <a:t> </a:t>
            </a:r>
            <a:r>
              <a:rPr lang="en-US" sz="1200" b="1" dirty="0"/>
              <a:t>Food sovereignty</a:t>
            </a:r>
            <a:r>
              <a:rPr lang="en-US" sz="1200" dirty="0"/>
              <a:t> constitutes a strategic objective and an obligation of the State to ensure that individuals, communities, peoples, and nationalities achieve self-sufficiency in healthy and culturally appropriate food on a permanent basis. To this end, the State shall be responsible for: </a:t>
            </a:r>
          </a:p>
          <a:p>
            <a:pPr marL="0" indent="0">
              <a:lnSpc>
                <a:spcPct val="90000"/>
              </a:lnSpc>
              <a:buNone/>
            </a:pPr>
            <a:r>
              <a:rPr lang="en-US" sz="1200" dirty="0"/>
              <a:t>1. Promoting the production and processing of agri-food and fisheries products in small and medium-sized production units, community-based units, and the social and solidarity economy. </a:t>
            </a:r>
          </a:p>
          <a:p>
            <a:pPr marL="0" indent="0">
              <a:lnSpc>
                <a:spcPct val="90000"/>
              </a:lnSpc>
              <a:buNone/>
            </a:pPr>
            <a:r>
              <a:rPr lang="en-US" sz="1200" dirty="0"/>
              <a:t>2. Adopting fiscal, tax, and tariff policies that protect the national agri-food and fisheries sector to avoid dependence on food imports. </a:t>
            </a:r>
          </a:p>
          <a:p>
            <a:pPr marL="0" indent="0">
              <a:lnSpc>
                <a:spcPct val="90000"/>
              </a:lnSpc>
              <a:buNone/>
            </a:pPr>
            <a:r>
              <a:rPr lang="en-US" sz="1200" dirty="0"/>
              <a:t>3. Strengthening diversification and the introduction of ecological and organic technologies in agricultural production. </a:t>
            </a:r>
          </a:p>
          <a:p>
            <a:pPr marL="0" indent="0">
              <a:lnSpc>
                <a:spcPct val="90000"/>
              </a:lnSpc>
              <a:buNone/>
            </a:pPr>
            <a:r>
              <a:rPr lang="en-US" sz="1200" dirty="0"/>
              <a:t>4. Promoting redistributive policies that allow farmers access to land, water, and other productive resources. </a:t>
            </a:r>
          </a:p>
          <a:p>
            <a:pPr marL="0" indent="0">
              <a:lnSpc>
                <a:spcPct val="90000"/>
              </a:lnSpc>
              <a:buNone/>
            </a:pPr>
            <a:r>
              <a:rPr lang="en-US" sz="1200" dirty="0"/>
              <a:t>5. Establishing preferential financing mechanisms for small and medium-sized producers, facilitating their acquisition of the means of production. </a:t>
            </a:r>
          </a:p>
          <a:p>
            <a:pPr marL="0" indent="0">
              <a:lnSpc>
                <a:spcPct val="90000"/>
              </a:lnSpc>
              <a:buNone/>
            </a:pPr>
            <a:r>
              <a:rPr lang="en-US" sz="1200" dirty="0"/>
              <a:t>6. Promote the preservation and recovery of agrobiodiversity and associated ancestral knowledge, as well as the use, conservation, and free exchange of seeds. </a:t>
            </a:r>
          </a:p>
          <a:p>
            <a:pPr marL="0" indent="0">
              <a:lnSpc>
                <a:spcPct val="90000"/>
              </a:lnSpc>
              <a:buNone/>
            </a:pPr>
            <a:r>
              <a:rPr lang="en-US" sz="1200" dirty="0"/>
              <a:t>7. Ensure that animals intended for human consumption are healthy and raised in a healthy environment. </a:t>
            </a:r>
          </a:p>
          <a:p>
            <a:pPr marL="0" indent="0">
              <a:lnSpc>
                <a:spcPct val="90000"/>
              </a:lnSpc>
              <a:buNone/>
            </a:pPr>
            <a:r>
              <a:rPr lang="en-US" sz="1200" dirty="0"/>
              <a:t>8. Ensure the development of appropriate scientific research and technological innovation to guarantee food sovereignty. </a:t>
            </a:r>
          </a:p>
          <a:p>
            <a:pPr marL="0" indent="0">
              <a:lnSpc>
                <a:spcPct val="90000"/>
              </a:lnSpc>
              <a:buNone/>
            </a:pPr>
            <a:r>
              <a:rPr lang="en-US" sz="1200" dirty="0"/>
              <a:t>9. Regulate the use and development of biotechnology, as well as its experimentation, use, and commercialization, under biosafety standards. </a:t>
            </a:r>
          </a:p>
          <a:p>
            <a:pPr marL="0" indent="0">
              <a:lnSpc>
                <a:spcPct val="90000"/>
              </a:lnSpc>
              <a:buNone/>
            </a:pPr>
            <a:r>
              <a:rPr lang="en-US" sz="1200" dirty="0"/>
              <a:t>10. Strengthen the development of producer and consumer organizations and networks, as well as food marketing and distribution networks, that promote equity between rural and urban areas. </a:t>
            </a:r>
          </a:p>
          <a:p>
            <a:pPr marL="0" indent="0">
              <a:lnSpc>
                <a:spcPct val="90000"/>
              </a:lnSpc>
              <a:buNone/>
            </a:pPr>
            <a:r>
              <a:rPr lang="en-US" sz="1200" dirty="0"/>
              <a:t>11. Generate fair and supportive food distribution and marketing systems. Prevent monopolistic practices and any type of speculation in food products. </a:t>
            </a:r>
          </a:p>
          <a:p>
            <a:pPr marL="0" indent="0">
              <a:lnSpc>
                <a:spcPct val="90000"/>
              </a:lnSpc>
              <a:buNone/>
            </a:pPr>
            <a:r>
              <a:rPr lang="en-US" sz="1200" dirty="0"/>
              <a:t>12. Provide food to populations that are victims of natural or man-made disasters that jeopardize access to food. Food received as international aid should not affect health or the future of locally produced food.</a:t>
            </a:r>
          </a:p>
          <a:p>
            <a:pPr marL="0" indent="0">
              <a:lnSpc>
                <a:spcPct val="90000"/>
              </a:lnSpc>
              <a:buNone/>
            </a:pPr>
            <a:r>
              <a:rPr lang="en-US" sz="1200" dirty="0"/>
              <a:t>13. Prevent and protect the population from consuming contaminated food or food that endangers their health, or whose effects are scientifically uncertain. </a:t>
            </a:r>
          </a:p>
          <a:p>
            <a:pPr marL="0" indent="0">
              <a:lnSpc>
                <a:spcPct val="90000"/>
              </a:lnSpc>
              <a:buNone/>
            </a:pPr>
            <a:r>
              <a:rPr lang="en-US" sz="1200" dirty="0"/>
              <a:t>14. Acquire food and raw materials for social and food programs, giving priority to associative networks of small producers.</a:t>
            </a:r>
            <a:endParaRPr lang="en-EC" sz="1200" dirty="0"/>
          </a:p>
        </p:txBody>
      </p:sp>
    </p:spTree>
    <p:extLst>
      <p:ext uri="{BB962C8B-B14F-4D97-AF65-F5344CB8AC3E}">
        <p14:creationId xmlns:p14="http://schemas.microsoft.com/office/powerpoint/2010/main" val="344718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EB19-4B49-C82A-BE8B-E817D972B142}"/>
              </a:ext>
            </a:extLst>
          </p:cNvPr>
          <p:cNvSpPr>
            <a:spLocks noGrp="1"/>
          </p:cNvSpPr>
          <p:nvPr>
            <p:ph type="title"/>
          </p:nvPr>
        </p:nvSpPr>
        <p:spPr/>
        <p:txBody>
          <a:bodyPr/>
          <a:lstStyle/>
          <a:p>
            <a:r>
              <a:rPr lang="en-EC" b="1" dirty="0"/>
              <a:t>Judgment 22-17-IN/22 (GMOs)</a:t>
            </a:r>
            <a:br>
              <a:rPr lang="en-EC" dirty="0"/>
            </a:br>
            <a:endParaRPr lang="en-EC" dirty="0"/>
          </a:p>
        </p:txBody>
      </p:sp>
      <p:sp>
        <p:nvSpPr>
          <p:cNvPr id="3" name="Content Placeholder 2">
            <a:extLst>
              <a:ext uri="{FF2B5EF4-FFF2-40B4-BE49-F238E27FC236}">
                <a16:creationId xmlns:a16="http://schemas.microsoft.com/office/drawing/2014/main" id="{E0450680-AF30-E33D-833D-F231E8DE11B4}"/>
              </a:ext>
            </a:extLst>
          </p:cNvPr>
          <p:cNvSpPr>
            <a:spLocks noGrp="1"/>
          </p:cNvSpPr>
          <p:nvPr>
            <p:ph idx="1"/>
          </p:nvPr>
        </p:nvSpPr>
        <p:spPr/>
        <p:txBody>
          <a:bodyPr/>
          <a:lstStyle/>
          <a:p>
            <a:r>
              <a:rPr lang="en-EC" dirty="0"/>
              <a:t>Article 56 of the law (which allowed the entry of genetically modified seeds and crops into the country for research purposes) is </a:t>
            </a:r>
            <a:r>
              <a:rPr lang="en-EC" b="1" dirty="0"/>
              <a:t>unconstitutional</a:t>
            </a:r>
            <a:r>
              <a:rPr lang="en-EC" dirty="0"/>
              <a:t> because it was approved without following the procedure established in the Constitution.</a:t>
            </a:r>
          </a:p>
          <a:p>
            <a:r>
              <a:rPr lang="en-EC" dirty="0"/>
              <a:t>The words “certified” and “certified [plural]” in Article 37 are unconstitutional, as their exclusive use could discourage the production of traditional and peasant seeds. </a:t>
            </a:r>
          </a:p>
          <a:p>
            <a:r>
              <a:rPr lang="en-EC" dirty="0"/>
              <a:t>The definition of “quality seed” must also recognize ancestral quality criteria, and not be limited solely to Western scientific standards.</a:t>
            </a:r>
          </a:p>
        </p:txBody>
      </p:sp>
    </p:spTree>
    <p:extLst>
      <p:ext uri="{BB962C8B-B14F-4D97-AF65-F5344CB8AC3E}">
        <p14:creationId xmlns:p14="http://schemas.microsoft.com/office/powerpoint/2010/main" val="99958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AA181-31E4-001B-DE6B-B039B0CC55C6}"/>
              </a:ext>
            </a:extLst>
          </p:cNvPr>
          <p:cNvSpPr>
            <a:spLocks noGrp="1"/>
          </p:cNvSpPr>
          <p:nvPr>
            <p:ph type="title"/>
          </p:nvPr>
        </p:nvSpPr>
        <p:spPr>
          <a:xfrm>
            <a:off x="5411931" y="452718"/>
            <a:ext cx="4638903" cy="1400530"/>
          </a:xfrm>
        </p:spPr>
        <p:txBody>
          <a:bodyPr>
            <a:normAutofit/>
          </a:bodyPr>
          <a:lstStyle/>
          <a:p>
            <a:r>
              <a:rPr lang="en-EC"/>
              <a:t>Right to Culture and Science</a:t>
            </a:r>
          </a:p>
        </p:txBody>
      </p:sp>
      <p:sp>
        <p:nvSpPr>
          <p:cNvPr id="2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8" name="Picture 7" descr="A group of people with long braids&#10;&#10;AI-generated content may be incorrect.">
            <a:extLst>
              <a:ext uri="{FF2B5EF4-FFF2-40B4-BE49-F238E27FC236}">
                <a16:creationId xmlns:a16="http://schemas.microsoft.com/office/drawing/2014/main" id="{BE8F30F5-00F0-E85F-0360-02F0060C9399}"/>
              </a:ext>
            </a:extLst>
          </p:cNvPr>
          <p:cNvPicPr>
            <a:picLocks noChangeAspect="1"/>
          </p:cNvPicPr>
          <p:nvPr/>
        </p:nvPicPr>
        <p:blipFill>
          <a:blip r:embed="rId3"/>
          <a:srcRect l="32961" r="23892"/>
          <a:stretch>
            <a:fillRect/>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7" name="Rectangle 26">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3" name="Content Placeholder 2">
            <a:extLst>
              <a:ext uri="{FF2B5EF4-FFF2-40B4-BE49-F238E27FC236}">
                <a16:creationId xmlns:a16="http://schemas.microsoft.com/office/drawing/2014/main" id="{83D4A5C2-59FF-83C5-702C-2D9BD2516966}"/>
              </a:ext>
            </a:extLst>
          </p:cNvPr>
          <p:cNvSpPr>
            <a:spLocks noGrp="1"/>
          </p:cNvSpPr>
          <p:nvPr>
            <p:ph idx="1"/>
          </p:nvPr>
        </p:nvSpPr>
        <p:spPr>
          <a:xfrm>
            <a:off x="5410950" y="2052918"/>
            <a:ext cx="6548821" cy="4195481"/>
          </a:xfrm>
        </p:spPr>
        <p:txBody>
          <a:bodyPr>
            <a:normAutofit fontScale="92500"/>
          </a:bodyPr>
          <a:lstStyle/>
          <a:p>
            <a:pPr>
              <a:lnSpc>
                <a:spcPct val="90000"/>
              </a:lnSpc>
            </a:pPr>
            <a:r>
              <a:rPr lang="en-US" sz="1600" b="1" dirty="0"/>
              <a:t>(Art. 21):</a:t>
            </a:r>
            <a:r>
              <a:rPr lang="en-US" sz="1600" dirty="0"/>
              <a:t> People have the </a:t>
            </a:r>
            <a:r>
              <a:rPr lang="en-US" sz="1600" b="1" dirty="0"/>
              <a:t>right to build and maintain their own cultural identity, to decide their belonging to one or more cultural communities and to express these choices</a:t>
            </a:r>
            <a:r>
              <a:rPr lang="en-US" sz="1600" dirty="0"/>
              <a:t>; to aesthetic freedom; to know the historical memory of their cultures and to access their cultural patrimony; to disseminate their own cultural expressions, and to access diverse cultural expressions. Culture may not be invoked to justify actions that violate rights recognized in the Constitution. </a:t>
            </a:r>
            <a:endParaRPr lang="en-EC" sz="1600" dirty="0"/>
          </a:p>
          <a:p>
            <a:pPr>
              <a:lnSpc>
                <a:spcPct val="90000"/>
              </a:lnSpc>
            </a:pPr>
            <a:r>
              <a:rPr lang="en-US" sz="1600" b="1" dirty="0"/>
              <a:t>(Art. 23):</a:t>
            </a:r>
            <a:r>
              <a:rPr lang="en-US" sz="1600" dirty="0"/>
              <a:t> People have the right to access and participate in public spaces as areas for deliberation, cultural exchange, social cohesion, and the promotion of equality in diversity. The right to disseminate one's own cultural expressions in public spaces shall be exercised without further limitations than those established by law, subject to constitutional principles. </a:t>
            </a:r>
            <a:endParaRPr lang="en-EC" sz="1600" dirty="0"/>
          </a:p>
          <a:p>
            <a:pPr>
              <a:lnSpc>
                <a:spcPct val="90000"/>
              </a:lnSpc>
            </a:pPr>
            <a:r>
              <a:rPr lang="en-US" sz="1600" b="1" dirty="0"/>
              <a:t>(Art. 24):</a:t>
            </a:r>
            <a:r>
              <a:rPr lang="en-US" sz="1600" dirty="0"/>
              <a:t>  People have the right to recreation and leisure, to engage in sports, and to enjoy free time. </a:t>
            </a:r>
            <a:endParaRPr lang="en-EC" sz="1600" dirty="0"/>
          </a:p>
          <a:p>
            <a:pPr>
              <a:lnSpc>
                <a:spcPct val="90000"/>
              </a:lnSpc>
            </a:pPr>
            <a:r>
              <a:rPr lang="en-US" sz="1600" b="1" dirty="0"/>
              <a:t>(Art. 25):</a:t>
            </a:r>
            <a:r>
              <a:rPr lang="en-US" sz="1600" dirty="0"/>
              <a:t> People have the right to enjoy the benefits and applications of scientific progress and ancestral knowledge.</a:t>
            </a:r>
            <a:endParaRPr lang="en-EC" sz="1600" dirty="0"/>
          </a:p>
          <a:p>
            <a:pPr>
              <a:lnSpc>
                <a:spcPct val="90000"/>
              </a:lnSpc>
            </a:pPr>
            <a:endParaRPr lang="en-EC" sz="1100" dirty="0"/>
          </a:p>
        </p:txBody>
      </p:sp>
    </p:spTree>
    <p:extLst>
      <p:ext uri="{BB962C8B-B14F-4D97-AF65-F5344CB8AC3E}">
        <p14:creationId xmlns:p14="http://schemas.microsoft.com/office/powerpoint/2010/main" val="380256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oung child in the woods&#10;&#10;AI-generated content may be incorrect.">
            <a:extLst>
              <a:ext uri="{FF2B5EF4-FFF2-40B4-BE49-F238E27FC236}">
                <a16:creationId xmlns:a16="http://schemas.microsoft.com/office/drawing/2014/main" id="{F2D9C133-C47F-E2DA-7743-12B4E8E39E22}"/>
              </a:ext>
            </a:extLst>
          </p:cNvPr>
          <p:cNvPicPr>
            <a:picLocks noChangeAspect="1"/>
          </p:cNvPicPr>
          <p:nvPr/>
        </p:nvPicPr>
        <p:blipFill>
          <a:blip r:embed="rId2">
            <a:alphaModFix amt="35000"/>
          </a:blip>
          <a:srcRect t="831" b="24419"/>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3C7AC5B4-96B3-8647-C36F-A040527AE901}"/>
              </a:ext>
            </a:extLst>
          </p:cNvPr>
          <p:cNvSpPr>
            <a:spLocks noGrp="1"/>
          </p:cNvSpPr>
          <p:nvPr>
            <p:ph type="title"/>
          </p:nvPr>
        </p:nvSpPr>
        <p:spPr>
          <a:xfrm>
            <a:off x="646111" y="452718"/>
            <a:ext cx="9404723" cy="1400530"/>
          </a:xfrm>
        </p:spPr>
        <p:txBody>
          <a:bodyPr>
            <a:normAutofit/>
          </a:bodyPr>
          <a:lstStyle/>
          <a:p>
            <a:pPr>
              <a:lnSpc>
                <a:spcPct val="90000"/>
              </a:lnSpc>
            </a:pPr>
            <a:r>
              <a:rPr lang="en-EC" sz="2900" b="1"/>
              <a:t>Judgment 1203-21-JP/24</a:t>
            </a:r>
            <a:br>
              <a:rPr lang="en-EC" sz="2900" b="1"/>
            </a:br>
            <a:r>
              <a:rPr lang="en-EC" sz="2900" b="1"/>
              <a:t>(cultural identity of Awá girl)</a:t>
            </a:r>
            <a:br>
              <a:rPr lang="en-EC" sz="2900"/>
            </a:br>
            <a:endParaRPr lang="en-EC" sz="2900"/>
          </a:p>
        </p:txBody>
      </p:sp>
      <p:sp>
        <p:nvSpPr>
          <p:cNvPr id="3" name="Content Placeholder 2">
            <a:extLst>
              <a:ext uri="{FF2B5EF4-FFF2-40B4-BE49-F238E27FC236}">
                <a16:creationId xmlns:a16="http://schemas.microsoft.com/office/drawing/2014/main" id="{924598A5-C73C-8598-36FD-B13CF55AEA33}"/>
              </a:ext>
            </a:extLst>
          </p:cNvPr>
          <p:cNvSpPr>
            <a:spLocks noGrp="1"/>
          </p:cNvSpPr>
          <p:nvPr>
            <p:ph idx="1"/>
          </p:nvPr>
        </p:nvSpPr>
        <p:spPr>
          <a:xfrm>
            <a:off x="1103312" y="2052918"/>
            <a:ext cx="8946541" cy="4195481"/>
          </a:xfrm>
        </p:spPr>
        <p:txBody>
          <a:bodyPr>
            <a:normAutofit/>
          </a:bodyPr>
          <a:lstStyle/>
          <a:p>
            <a:r>
              <a:rPr lang="en-EC" dirty="0"/>
              <a:t>A mother gave birth to a baby girl in her community </a:t>
            </a:r>
          </a:p>
          <a:p>
            <a:r>
              <a:rPr lang="en-US" dirty="0"/>
              <a:t>Due to postpartum complications, she was transferred with her newborn to the hospital</a:t>
            </a:r>
          </a:p>
          <a:p>
            <a:r>
              <a:rPr lang="en-US" dirty="0"/>
              <a:t>Hospital required child to be registered in order to provide medical attention</a:t>
            </a:r>
          </a:p>
          <a:p>
            <a:r>
              <a:rPr lang="en-US" dirty="0"/>
              <a:t>P</a:t>
            </a:r>
            <a:r>
              <a:rPr lang="en-EC" dirty="0"/>
              <a:t>arents decided to name her in their native Awapit language: “Sisa Mayumi  (“flower and strength”)</a:t>
            </a:r>
          </a:p>
          <a:p>
            <a:r>
              <a:rPr lang="en-US" dirty="0"/>
              <a:t>Civil Registry r</a:t>
            </a:r>
            <a:r>
              <a:rPr lang="en-EC" dirty="0"/>
              <a:t>efused to accept the name and girl was named “Gabriela Elizabeth,” after the two nurses who accompanied father as witnesses  </a:t>
            </a:r>
          </a:p>
        </p:txBody>
      </p:sp>
    </p:spTree>
    <p:extLst>
      <p:ext uri="{BB962C8B-B14F-4D97-AF65-F5344CB8AC3E}">
        <p14:creationId xmlns:p14="http://schemas.microsoft.com/office/powerpoint/2010/main" val="215478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0EF6E-D1FD-7EA9-2BDF-BD09B7052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BF0E1-B995-6415-C090-77898D8AEC99}"/>
              </a:ext>
            </a:extLst>
          </p:cNvPr>
          <p:cNvSpPr>
            <a:spLocks noGrp="1"/>
          </p:cNvSpPr>
          <p:nvPr>
            <p:ph type="title"/>
          </p:nvPr>
        </p:nvSpPr>
        <p:spPr/>
        <p:txBody>
          <a:bodyPr/>
          <a:lstStyle/>
          <a:p>
            <a:r>
              <a:rPr lang="en-US" sz="4000" b="1" dirty="0"/>
              <a:t>Judgment 1203-21-JP/24</a:t>
            </a:r>
            <a:endParaRPr lang="en-EC" dirty="0"/>
          </a:p>
        </p:txBody>
      </p:sp>
      <p:sp>
        <p:nvSpPr>
          <p:cNvPr id="3" name="Text Placeholder 2">
            <a:extLst>
              <a:ext uri="{FF2B5EF4-FFF2-40B4-BE49-F238E27FC236}">
                <a16:creationId xmlns:a16="http://schemas.microsoft.com/office/drawing/2014/main" id="{C95C79D8-47BD-9AA7-8C6E-5B39BD77285B}"/>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DF99C47F-9856-49B5-B151-B5E5DF338528}"/>
              </a:ext>
            </a:extLst>
          </p:cNvPr>
          <p:cNvSpPr>
            <a:spLocks noGrp="1"/>
          </p:cNvSpPr>
          <p:nvPr>
            <p:ph sz="half" idx="2"/>
          </p:nvPr>
        </p:nvSpPr>
        <p:spPr/>
        <p:txBody>
          <a:bodyPr>
            <a:normAutofit fontScale="92500" lnSpcReduction="20000"/>
          </a:bodyPr>
          <a:lstStyle/>
          <a:p>
            <a:pPr>
              <a:lnSpc>
                <a:spcPct val="90000"/>
              </a:lnSpc>
            </a:pPr>
            <a:r>
              <a:rPr lang="en-EC" dirty="0"/>
              <a:t>Identity rights of children from Indigenous peoples and nationalities go beyond mere recognition of a name; they also encompass linguistic, historical, social, spiritual, and cultural elements. </a:t>
            </a:r>
          </a:p>
          <a:p>
            <a:pPr>
              <a:lnSpc>
                <a:spcPct val="90000"/>
              </a:lnSpc>
            </a:pPr>
            <a:r>
              <a:rPr lang="en-EC" sz="1600" dirty="0"/>
              <a:t>Dual dimension: individual and collective.</a:t>
            </a:r>
          </a:p>
          <a:p>
            <a:pPr>
              <a:lnSpc>
                <a:spcPct val="90000"/>
              </a:lnSpc>
            </a:pPr>
            <a:r>
              <a:rPr lang="en-EC" sz="1600" dirty="0"/>
              <a:t>Girl was </a:t>
            </a:r>
            <a:r>
              <a:rPr lang="en-US" sz="1600" dirty="0"/>
              <a:t>stripped of her cultural identity</a:t>
            </a:r>
            <a:r>
              <a:rPr lang="en-EC" sz="1600" dirty="0"/>
              <a:t> </a:t>
            </a:r>
          </a:p>
          <a:p>
            <a:pPr>
              <a:lnSpc>
                <a:spcPct val="90000"/>
              </a:lnSpc>
            </a:pPr>
            <a:r>
              <a:rPr lang="en-US" dirty="0"/>
              <a:t>The Civil Registry and the Hospital violated the individual and collective dimensions of Sisa Mayumi’s right to identity by denying the registration of her Indigenous name and, consequently, forcing her to adopt a mestizo name with no relation to her language, community, or ancestral customs </a:t>
            </a:r>
          </a:p>
          <a:p>
            <a:endParaRPr lang="en-EC" dirty="0"/>
          </a:p>
        </p:txBody>
      </p:sp>
      <p:sp>
        <p:nvSpPr>
          <p:cNvPr id="5" name="Text Placeholder 4">
            <a:extLst>
              <a:ext uri="{FF2B5EF4-FFF2-40B4-BE49-F238E27FC236}">
                <a16:creationId xmlns:a16="http://schemas.microsoft.com/office/drawing/2014/main" id="{324B0C1E-0F93-8621-0EB5-C9E60314AB66}"/>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43781110-51FE-C7E4-3A9D-8A3BDC0CF826}"/>
              </a:ext>
            </a:extLst>
          </p:cNvPr>
          <p:cNvSpPr>
            <a:spLocks noGrp="1"/>
          </p:cNvSpPr>
          <p:nvPr>
            <p:ph sz="quarter" idx="4"/>
          </p:nvPr>
        </p:nvSpPr>
        <p:spPr/>
        <p:txBody>
          <a:bodyPr>
            <a:normAutofit fontScale="92500" lnSpcReduction="20000"/>
          </a:bodyPr>
          <a:lstStyle/>
          <a:p>
            <a:r>
              <a:rPr lang="en-US" dirty="0"/>
              <a:t>Ratified the decision to rectify Sisa Mayumi's name </a:t>
            </a:r>
          </a:p>
          <a:p>
            <a:r>
              <a:rPr lang="en-EC" dirty="0"/>
              <a:t>Ordered the  issuance of regulation on standards related to the right to identity of children belonging to communities, peoples, and nationalities, as well as the procedural guidelines for name registration</a:t>
            </a:r>
          </a:p>
        </p:txBody>
      </p:sp>
    </p:spTree>
    <p:extLst>
      <p:ext uri="{BB962C8B-B14F-4D97-AF65-F5344CB8AC3E}">
        <p14:creationId xmlns:p14="http://schemas.microsoft.com/office/powerpoint/2010/main" val="730248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23AA2-FB1D-BAE2-C132-CB9E6E39533A}"/>
              </a:ext>
            </a:extLst>
          </p:cNvPr>
          <p:cNvSpPr>
            <a:spLocks noGrp="1"/>
          </p:cNvSpPr>
          <p:nvPr>
            <p:ph type="title"/>
          </p:nvPr>
        </p:nvSpPr>
        <p:spPr>
          <a:xfrm>
            <a:off x="648930" y="629266"/>
            <a:ext cx="6188190" cy="1622321"/>
          </a:xfrm>
        </p:spPr>
        <p:txBody>
          <a:bodyPr>
            <a:normAutofit/>
          </a:bodyPr>
          <a:lstStyle/>
          <a:p>
            <a:r>
              <a:rPr lang="en-EC">
                <a:solidFill>
                  <a:srgbClr val="EBEBEB"/>
                </a:solidFill>
              </a:rPr>
              <a:t>Right to Education</a:t>
            </a:r>
          </a:p>
        </p:txBody>
      </p:sp>
      <p:sp>
        <p:nvSpPr>
          <p:cNvPr id="3" name="Content Placeholder 2">
            <a:extLst>
              <a:ext uri="{FF2B5EF4-FFF2-40B4-BE49-F238E27FC236}">
                <a16:creationId xmlns:a16="http://schemas.microsoft.com/office/drawing/2014/main" id="{17B976C5-1DBB-551B-36A0-8A0E402C4FCC}"/>
              </a:ext>
            </a:extLst>
          </p:cNvPr>
          <p:cNvSpPr>
            <a:spLocks noGrp="1"/>
          </p:cNvSpPr>
          <p:nvPr>
            <p:ph idx="1"/>
          </p:nvPr>
        </p:nvSpPr>
        <p:spPr>
          <a:xfrm>
            <a:off x="648930" y="2438400"/>
            <a:ext cx="6188189" cy="3785419"/>
          </a:xfrm>
        </p:spPr>
        <p:txBody>
          <a:bodyPr>
            <a:normAutofit/>
          </a:bodyPr>
          <a:lstStyle/>
          <a:p>
            <a:r>
              <a:rPr lang="en-US" b="1">
                <a:solidFill>
                  <a:srgbClr val="FFFFFF"/>
                </a:solidFill>
              </a:rPr>
              <a:t>(Art. 26):</a:t>
            </a:r>
            <a:r>
              <a:rPr lang="en-US">
                <a:solidFill>
                  <a:srgbClr val="FFFFFF"/>
                </a:solidFill>
              </a:rPr>
              <a:t> Education is a right of individuals throughout their lives and an unavoidable and non-waivable duty of the State. It is a priority area of public policy and state investment, a guarantee of equality and social inclusion, and an indispensable condition for Buen Vivir. Individuals, families, and society have the right and responsibility to participate in the educational process.</a:t>
            </a:r>
            <a:endParaRPr lang="en-EC">
              <a:solidFill>
                <a:srgbClr val="FFFFFF"/>
              </a:solidFill>
            </a:endParaRPr>
          </a:p>
          <a:p>
            <a:endParaRPr lang="en-EC">
              <a:solidFill>
                <a:srgbClr val="FFFFFF"/>
              </a:solidFill>
            </a:endParaRPr>
          </a:p>
        </p:txBody>
      </p:sp>
      <p:sp>
        <p:nvSpPr>
          <p:cNvPr id="2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chalk drawing of a book and globe&#10;&#10;AI-generated content may be incorrect.">
            <a:extLst>
              <a:ext uri="{FF2B5EF4-FFF2-40B4-BE49-F238E27FC236}">
                <a16:creationId xmlns:a16="http://schemas.microsoft.com/office/drawing/2014/main" id="{138F5986-741C-26F6-4041-E5732B335962}"/>
              </a:ext>
            </a:extLst>
          </p:cNvPr>
          <p:cNvPicPr>
            <a:picLocks noChangeAspect="1"/>
          </p:cNvPicPr>
          <p:nvPr/>
        </p:nvPicPr>
        <p:blipFill>
          <a:blip r:embed="rId3"/>
          <a:srcRect l="27277" r="24414" b="-2"/>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06560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girls sitting on the ground reading books&#10;&#10;AI-generated content may be incorrect.">
            <a:extLst>
              <a:ext uri="{FF2B5EF4-FFF2-40B4-BE49-F238E27FC236}">
                <a16:creationId xmlns:a16="http://schemas.microsoft.com/office/drawing/2014/main" id="{D7B6CCD4-F689-5FFC-E4C8-B4FAB0EF3103}"/>
              </a:ext>
            </a:extLst>
          </p:cNvPr>
          <p:cNvPicPr>
            <a:picLocks noChangeAspect="1"/>
          </p:cNvPicPr>
          <p:nvPr/>
        </p:nvPicPr>
        <p:blipFill>
          <a:blip r:embed="rId2">
            <a:alphaModFix amt="35000"/>
          </a:blip>
          <a:srcRect r="4890"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BBDFE6F2-AE0D-F603-707C-968852F03A95}"/>
              </a:ext>
            </a:extLst>
          </p:cNvPr>
          <p:cNvSpPr>
            <a:spLocks noGrp="1"/>
          </p:cNvSpPr>
          <p:nvPr>
            <p:ph type="title"/>
          </p:nvPr>
        </p:nvSpPr>
        <p:spPr>
          <a:xfrm>
            <a:off x="646111" y="452718"/>
            <a:ext cx="9404723" cy="1400530"/>
          </a:xfrm>
        </p:spPr>
        <p:txBody>
          <a:bodyPr>
            <a:normAutofit/>
          </a:bodyPr>
          <a:lstStyle/>
          <a:p>
            <a:pPr>
              <a:lnSpc>
                <a:spcPct val="90000"/>
              </a:lnSpc>
            </a:pPr>
            <a:r>
              <a:rPr lang="en-EC" sz="2900" b="1" dirty="0"/>
              <a:t>Judgment  1497-20-JP/21 </a:t>
            </a:r>
            <a:br>
              <a:rPr lang="en-EC" sz="2900" b="1" dirty="0"/>
            </a:br>
            <a:r>
              <a:rPr lang="en-EC" sz="2900" b="1" dirty="0"/>
              <a:t>Access to education of migrant children</a:t>
            </a:r>
            <a:br>
              <a:rPr lang="en-EC" sz="2900" dirty="0"/>
            </a:br>
            <a:endParaRPr lang="en-EC" sz="2900" dirty="0"/>
          </a:p>
        </p:txBody>
      </p:sp>
      <p:sp>
        <p:nvSpPr>
          <p:cNvPr id="3" name="Content Placeholder 2">
            <a:extLst>
              <a:ext uri="{FF2B5EF4-FFF2-40B4-BE49-F238E27FC236}">
                <a16:creationId xmlns:a16="http://schemas.microsoft.com/office/drawing/2014/main" id="{E808829A-F448-8379-FDCD-08478F35E5C6}"/>
              </a:ext>
            </a:extLst>
          </p:cNvPr>
          <p:cNvSpPr>
            <a:spLocks noGrp="1"/>
          </p:cNvSpPr>
          <p:nvPr>
            <p:ph idx="1"/>
          </p:nvPr>
        </p:nvSpPr>
        <p:spPr>
          <a:xfrm>
            <a:off x="1103312" y="2052918"/>
            <a:ext cx="8946541" cy="4195481"/>
          </a:xfrm>
        </p:spPr>
        <p:txBody>
          <a:bodyPr>
            <a:normAutofit/>
          </a:bodyPr>
          <a:lstStyle/>
          <a:p>
            <a:r>
              <a:rPr lang="en-EC" dirty="0"/>
              <a:t>Migrant girl from Venezuela denied to enrollment in 8th grade</a:t>
            </a:r>
          </a:p>
          <a:p>
            <a:r>
              <a:rPr lang="en-EC" dirty="0"/>
              <a:t>Certificates of last 4 years of education in her country, not previous ones</a:t>
            </a:r>
          </a:p>
          <a:p>
            <a:r>
              <a:rPr lang="en-EC" dirty="0"/>
              <a:t>Failed placement test because of points lost on questions related to Ecuadorian history and geography </a:t>
            </a:r>
          </a:p>
          <a:p>
            <a:r>
              <a:rPr lang="en-EC" dirty="0"/>
              <a:t>By the time the mother finally managed to present the complete documentation, the registration platform was disabled.</a:t>
            </a:r>
          </a:p>
          <a:p>
            <a:endParaRPr lang="en-EC" dirty="0"/>
          </a:p>
        </p:txBody>
      </p:sp>
    </p:spTree>
    <p:extLst>
      <p:ext uri="{BB962C8B-B14F-4D97-AF65-F5344CB8AC3E}">
        <p14:creationId xmlns:p14="http://schemas.microsoft.com/office/powerpoint/2010/main" val="701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7AD06-F0D0-FB4F-CB60-8C4109948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DD17D-80FD-71B5-52A4-71A92894E1D6}"/>
              </a:ext>
            </a:extLst>
          </p:cNvPr>
          <p:cNvSpPr>
            <a:spLocks noGrp="1"/>
          </p:cNvSpPr>
          <p:nvPr>
            <p:ph type="title"/>
          </p:nvPr>
        </p:nvSpPr>
        <p:spPr>
          <a:xfrm>
            <a:off x="1176463" y="452718"/>
            <a:ext cx="9404723" cy="1400530"/>
          </a:xfrm>
        </p:spPr>
        <p:txBody>
          <a:bodyPr/>
          <a:lstStyle/>
          <a:p>
            <a:r>
              <a:rPr lang="en-US" sz="4000" b="1" dirty="0"/>
              <a:t>Judgment </a:t>
            </a:r>
            <a:r>
              <a:rPr lang="en-EC" sz="4000" b="1" dirty="0"/>
              <a:t>1497-20-JP/21 </a:t>
            </a:r>
            <a:endParaRPr lang="en-EC" dirty="0"/>
          </a:p>
        </p:txBody>
      </p:sp>
      <p:sp>
        <p:nvSpPr>
          <p:cNvPr id="3" name="Text Placeholder 2">
            <a:extLst>
              <a:ext uri="{FF2B5EF4-FFF2-40B4-BE49-F238E27FC236}">
                <a16:creationId xmlns:a16="http://schemas.microsoft.com/office/drawing/2014/main" id="{D9548E54-24B2-89A1-4CC1-9BBAB85F468F}"/>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700D2E94-8B9E-152A-89BD-4CBEF65BB6FC}"/>
              </a:ext>
            </a:extLst>
          </p:cNvPr>
          <p:cNvSpPr>
            <a:spLocks noGrp="1"/>
          </p:cNvSpPr>
          <p:nvPr>
            <p:ph sz="half" idx="2"/>
          </p:nvPr>
        </p:nvSpPr>
        <p:spPr/>
        <p:txBody>
          <a:bodyPr>
            <a:normAutofit fontScale="77500" lnSpcReduction="20000"/>
          </a:bodyPr>
          <a:lstStyle/>
          <a:p>
            <a:r>
              <a:rPr lang="en-US" dirty="0"/>
              <a:t>Education cannot be interrupted on irrational or arbitrary grounds. </a:t>
            </a:r>
          </a:p>
          <a:p>
            <a:r>
              <a:rPr lang="en-US" dirty="0"/>
              <a:t>Institutions must distinguish between truly necessary requirements and those that can be reasonably addressed.</a:t>
            </a:r>
          </a:p>
          <a:p>
            <a:r>
              <a:rPr lang="en-US" dirty="0"/>
              <a:t>Requiring hard-to-obtain certificates from migrant families or testing for knowledge about the host country’s national context cannot be valid criteria for access to education for children in human mobility.</a:t>
            </a:r>
          </a:p>
          <a:p>
            <a:r>
              <a:rPr lang="en-US" dirty="0"/>
              <a:t>A policy may appear neutral but its effects on a specific group can result in indirect discrimination.</a:t>
            </a:r>
          </a:p>
          <a:p>
            <a:r>
              <a:rPr lang="en-US" dirty="0"/>
              <a:t>The girl's right to education in its accessibility dimension was violated when her migration status and origin became a barrier to accessing education.</a:t>
            </a:r>
          </a:p>
          <a:p>
            <a:endParaRPr lang="en-US" dirty="0"/>
          </a:p>
          <a:p>
            <a:endParaRPr lang="en-US" dirty="0"/>
          </a:p>
          <a:p>
            <a:endParaRPr lang="en-EC" dirty="0"/>
          </a:p>
        </p:txBody>
      </p:sp>
      <p:sp>
        <p:nvSpPr>
          <p:cNvPr id="5" name="Text Placeholder 4">
            <a:extLst>
              <a:ext uri="{FF2B5EF4-FFF2-40B4-BE49-F238E27FC236}">
                <a16:creationId xmlns:a16="http://schemas.microsoft.com/office/drawing/2014/main" id="{4AB10744-70E2-67E1-6FC6-B1D2072A2223}"/>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6BA9F7F4-D38D-EB04-C748-5D8DBFA52E0A}"/>
              </a:ext>
            </a:extLst>
          </p:cNvPr>
          <p:cNvSpPr>
            <a:spLocks noGrp="1"/>
          </p:cNvSpPr>
          <p:nvPr>
            <p:ph sz="quarter" idx="4"/>
          </p:nvPr>
        </p:nvSpPr>
        <p:spPr/>
        <p:txBody>
          <a:bodyPr>
            <a:normAutofit fontScale="77500" lnSpcReduction="20000"/>
          </a:bodyPr>
          <a:lstStyle/>
          <a:p>
            <a:r>
              <a:rPr lang="en-US" dirty="0"/>
              <a:t>Measures to ensure that students—particularly those in vulnerable situations—can access their proper educational level in a timely manner. </a:t>
            </a:r>
          </a:p>
          <a:p>
            <a:r>
              <a:rPr lang="en-US" dirty="0"/>
              <a:t>Education Ministry must issue guidelines for monitoring vulnerable students’ cases, including flexibility in evaluating admission requirements and reasonableness in assessing migrant students, especially avoiding content tied to the host country’s national reality. </a:t>
            </a:r>
          </a:p>
          <a:p>
            <a:r>
              <a:rPr lang="en-US" dirty="0"/>
              <a:t>Education Ministry must design tests tailored for migrant children.</a:t>
            </a:r>
            <a:endParaRPr lang="en-EC" dirty="0"/>
          </a:p>
        </p:txBody>
      </p:sp>
    </p:spTree>
    <p:extLst>
      <p:ext uri="{BB962C8B-B14F-4D97-AF65-F5344CB8AC3E}">
        <p14:creationId xmlns:p14="http://schemas.microsoft.com/office/powerpoint/2010/main" val="309608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EC"/>
          </a:p>
        </p:txBody>
      </p:sp>
      <p:sp>
        <p:nvSpPr>
          <p:cNvPr id="2" name="Title 1">
            <a:extLst>
              <a:ext uri="{FF2B5EF4-FFF2-40B4-BE49-F238E27FC236}">
                <a16:creationId xmlns:a16="http://schemas.microsoft.com/office/drawing/2014/main" id="{47C80EA2-15DD-2F7E-EE80-61C8E99B5AA5}"/>
              </a:ext>
            </a:extLst>
          </p:cNvPr>
          <p:cNvSpPr>
            <a:spLocks noGrp="1"/>
          </p:cNvSpPr>
          <p:nvPr>
            <p:ph type="title"/>
          </p:nvPr>
        </p:nvSpPr>
        <p:spPr>
          <a:xfrm>
            <a:off x="806195" y="804672"/>
            <a:ext cx="3521359" cy="5248656"/>
          </a:xfrm>
        </p:spPr>
        <p:txBody>
          <a:bodyPr anchor="ctr">
            <a:normAutofit/>
          </a:bodyPr>
          <a:lstStyle/>
          <a:p>
            <a:pPr algn="ctr"/>
            <a:r>
              <a:rPr lang="en-US" dirty="0"/>
              <a:t>10 facts </a:t>
            </a:r>
            <a:br>
              <a:rPr lang="en-US" dirty="0"/>
            </a:br>
            <a:r>
              <a:rPr lang="en-US" dirty="0"/>
              <a:t>you need to know</a:t>
            </a:r>
            <a:r>
              <a:rPr lang="en-EC" dirty="0"/>
              <a:t> about </a:t>
            </a:r>
            <a:r>
              <a:rPr lang="en-US" dirty="0"/>
              <a:t>the </a:t>
            </a:r>
            <a:br>
              <a:rPr lang="en-US" dirty="0"/>
            </a:br>
            <a:r>
              <a:rPr lang="en-US" dirty="0"/>
              <a:t>2008 Constitution</a:t>
            </a:r>
            <a:endParaRPr lang="en-EC" dirty="0"/>
          </a:p>
        </p:txBody>
      </p:sp>
      <p:sp>
        <p:nvSpPr>
          <p:cNvPr id="3" name="Content Placeholder 2">
            <a:extLst>
              <a:ext uri="{FF2B5EF4-FFF2-40B4-BE49-F238E27FC236}">
                <a16:creationId xmlns:a16="http://schemas.microsoft.com/office/drawing/2014/main" id="{2EC3A61F-4077-60AF-F79F-B17228CB0A1A}"/>
              </a:ext>
            </a:extLst>
          </p:cNvPr>
          <p:cNvSpPr>
            <a:spLocks noGrp="1"/>
          </p:cNvSpPr>
          <p:nvPr>
            <p:ph idx="1"/>
          </p:nvPr>
        </p:nvSpPr>
        <p:spPr>
          <a:xfrm>
            <a:off x="4975861" y="804671"/>
            <a:ext cx="6399930" cy="5248657"/>
          </a:xfrm>
        </p:spPr>
        <p:txBody>
          <a:bodyPr anchor="ctr">
            <a:normAutofit/>
          </a:bodyPr>
          <a:lstStyle/>
          <a:p>
            <a:pPr marL="457200" indent="-457200">
              <a:buFont typeface="+mj-lt"/>
              <a:buAutoNum type="arabicPeriod"/>
            </a:pPr>
            <a:r>
              <a:rPr lang="en-US" dirty="0"/>
              <a:t>Two distinct phases of the constituent process: participation vs. accelerator </a:t>
            </a:r>
          </a:p>
          <a:p>
            <a:pPr marL="457200" indent="-457200">
              <a:buFont typeface="+mj-lt"/>
              <a:buAutoNum type="arabicPeriod"/>
            </a:pPr>
            <a:r>
              <a:rPr lang="en-US" dirty="0"/>
              <a:t>Approved by national referendum with 64% of votes</a:t>
            </a:r>
          </a:p>
          <a:p>
            <a:pPr marL="457200" indent="-457200">
              <a:buFont typeface="+mj-lt"/>
              <a:buAutoNum type="arabicPeriod"/>
            </a:pPr>
            <a:r>
              <a:rPr lang="en-US" dirty="0"/>
              <a:t>Extremely long and detailed</a:t>
            </a:r>
          </a:p>
          <a:p>
            <a:pPr marL="457200" indent="-457200">
              <a:buFont typeface="+mj-lt"/>
              <a:buAutoNum type="arabicPeriod"/>
            </a:pPr>
            <a:r>
              <a:rPr lang="en-US" dirty="0"/>
              <a:t>Receptive of international human rights treaties and instruments</a:t>
            </a:r>
          </a:p>
          <a:p>
            <a:pPr marL="457200" indent="-457200">
              <a:buFont typeface="+mj-lt"/>
              <a:buAutoNum type="arabicPeriod"/>
            </a:pPr>
            <a:r>
              <a:rPr lang="en-US" dirty="0"/>
              <a:t>In terms of rights: very progressive</a:t>
            </a:r>
          </a:p>
          <a:p>
            <a:pPr marL="457200" indent="-457200">
              <a:buFont typeface="+mj-lt"/>
              <a:buAutoNum type="arabicPeriod"/>
            </a:pPr>
            <a:r>
              <a:rPr lang="en-US" dirty="0"/>
              <a:t>In terms of institutions: some innovations</a:t>
            </a:r>
          </a:p>
          <a:p>
            <a:pPr marL="457200" indent="-457200">
              <a:buFont typeface="+mj-lt"/>
              <a:buAutoNum type="arabicPeriod"/>
            </a:pPr>
            <a:r>
              <a:rPr lang="en-EC" dirty="0"/>
              <a:t>Extensive catalog of rights</a:t>
            </a:r>
          </a:p>
          <a:p>
            <a:pPr marL="457200" indent="-457200">
              <a:buFont typeface="+mj-lt"/>
              <a:buAutoNum type="arabicPeriod"/>
            </a:pPr>
            <a:r>
              <a:rPr lang="en-US" dirty="0"/>
              <a:t>Extensive catalog of guarantees for such rights</a:t>
            </a:r>
          </a:p>
          <a:p>
            <a:pPr marL="457200" indent="-457200">
              <a:buFont typeface="+mj-lt"/>
              <a:buAutoNum type="arabicPeriod"/>
            </a:pPr>
            <a:r>
              <a:rPr lang="en-US" dirty="0"/>
              <a:t>All judges are constitutional judges</a:t>
            </a:r>
          </a:p>
          <a:p>
            <a:pPr marL="457200" indent="-457200">
              <a:buFont typeface="+mj-lt"/>
              <a:buAutoNum type="arabicPeriod"/>
            </a:pPr>
            <a:r>
              <a:rPr lang="en-US" dirty="0"/>
              <a:t>All rights are justiciable</a:t>
            </a:r>
            <a:endParaRPr lang="en-EC" dirty="0"/>
          </a:p>
          <a:p>
            <a:endParaRPr lang="en-EC" dirty="0"/>
          </a:p>
        </p:txBody>
      </p:sp>
    </p:spTree>
    <p:extLst>
      <p:ext uri="{BB962C8B-B14F-4D97-AF65-F5344CB8AC3E}">
        <p14:creationId xmlns:p14="http://schemas.microsoft.com/office/powerpoint/2010/main" val="37675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2E581F-F7CB-7BA2-9DCE-D9582BCB59AF}"/>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in military uniforms holding guns&#10;&#10;AI-generated content may be incorrect.">
            <a:extLst>
              <a:ext uri="{FF2B5EF4-FFF2-40B4-BE49-F238E27FC236}">
                <a16:creationId xmlns:a16="http://schemas.microsoft.com/office/drawing/2014/main" id="{05E69FF9-0CB4-F274-564D-65B6E4D31118}"/>
              </a:ext>
            </a:extLst>
          </p:cNvPr>
          <p:cNvPicPr>
            <a:picLocks noChangeAspect="1"/>
          </p:cNvPicPr>
          <p:nvPr/>
        </p:nvPicPr>
        <p:blipFill>
          <a:blip r:embed="rId2">
            <a:alphaModFix amt="35000"/>
          </a:blip>
          <a:srcRect t="18996" r="-1" b="42613"/>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3D76FAE8-0AA7-F6ED-EE49-A835BB99C589}"/>
              </a:ext>
            </a:extLst>
          </p:cNvPr>
          <p:cNvSpPr>
            <a:spLocks noGrp="1"/>
          </p:cNvSpPr>
          <p:nvPr>
            <p:ph type="title"/>
          </p:nvPr>
        </p:nvSpPr>
        <p:spPr>
          <a:xfrm>
            <a:off x="784058" y="467367"/>
            <a:ext cx="9404723" cy="1400530"/>
          </a:xfrm>
        </p:spPr>
        <p:txBody>
          <a:bodyPr>
            <a:normAutofit fontScale="90000"/>
          </a:bodyPr>
          <a:lstStyle/>
          <a:p>
            <a:pPr>
              <a:lnSpc>
                <a:spcPct val="90000"/>
              </a:lnSpc>
            </a:pPr>
            <a:r>
              <a:rPr lang="en-EC" sz="3600" b="1" dirty="0"/>
              <a:t>Judgment 1894-10-JP/20 </a:t>
            </a:r>
            <a:br>
              <a:rPr lang="en-EC" sz="3600" b="1" dirty="0"/>
            </a:br>
            <a:r>
              <a:rPr lang="en-EC" sz="3600" b="1" dirty="0"/>
              <a:t>Prohibition of Discrimination Based on Pregnancy in Educational Settings</a:t>
            </a:r>
            <a:br>
              <a:rPr lang="en-EC" sz="2300" dirty="0"/>
            </a:br>
            <a:br>
              <a:rPr lang="en-EC" sz="2300" dirty="0"/>
            </a:br>
            <a:endParaRPr lang="en-EC" sz="2300" dirty="0"/>
          </a:p>
        </p:txBody>
      </p:sp>
      <p:sp>
        <p:nvSpPr>
          <p:cNvPr id="3" name="Content Placeholder 2">
            <a:extLst>
              <a:ext uri="{FF2B5EF4-FFF2-40B4-BE49-F238E27FC236}">
                <a16:creationId xmlns:a16="http://schemas.microsoft.com/office/drawing/2014/main" id="{E2F68E58-97BE-BFDC-AA9B-42A777E9F70C}"/>
              </a:ext>
            </a:extLst>
          </p:cNvPr>
          <p:cNvSpPr>
            <a:spLocks noGrp="1"/>
          </p:cNvSpPr>
          <p:nvPr>
            <p:ph idx="1"/>
          </p:nvPr>
        </p:nvSpPr>
        <p:spPr>
          <a:xfrm>
            <a:off x="682688" y="2052918"/>
            <a:ext cx="8946541" cy="4195481"/>
          </a:xfrm>
        </p:spPr>
        <p:txBody>
          <a:bodyPr>
            <a:normAutofit/>
          </a:bodyPr>
          <a:lstStyle/>
          <a:p>
            <a:r>
              <a:rPr lang="en-EC" dirty="0"/>
              <a:t>A woman military cadet was expelled for becoming pregnant. </a:t>
            </a:r>
          </a:p>
          <a:p>
            <a:r>
              <a:rPr lang="en-EC" dirty="0"/>
              <a:t>The military school’s Honor Tribunal,considered pregnancy a “serious infraction” under the Military Cadet Discipline Regulations</a:t>
            </a:r>
          </a:p>
          <a:p>
            <a:r>
              <a:rPr lang="en-EC" dirty="0"/>
              <a:t>Regulations required all officer candidates to be single and childless. </a:t>
            </a:r>
          </a:p>
        </p:txBody>
      </p:sp>
    </p:spTree>
    <p:extLst>
      <p:ext uri="{BB962C8B-B14F-4D97-AF65-F5344CB8AC3E}">
        <p14:creationId xmlns:p14="http://schemas.microsoft.com/office/powerpoint/2010/main" val="22738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B363D-F021-01B2-EF35-F5D231214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D1798-B328-94E2-9DCE-74F7567A9EA8}"/>
              </a:ext>
            </a:extLst>
          </p:cNvPr>
          <p:cNvSpPr>
            <a:spLocks noGrp="1"/>
          </p:cNvSpPr>
          <p:nvPr>
            <p:ph type="title"/>
          </p:nvPr>
        </p:nvSpPr>
        <p:spPr/>
        <p:txBody>
          <a:bodyPr/>
          <a:lstStyle/>
          <a:p>
            <a:r>
              <a:rPr lang="en-US" sz="4000" b="1" dirty="0"/>
              <a:t>Judgment </a:t>
            </a:r>
            <a:r>
              <a:rPr lang="en-EC" sz="4000" b="1" dirty="0"/>
              <a:t>1894-10-JP/20 </a:t>
            </a:r>
            <a:endParaRPr lang="en-EC" dirty="0"/>
          </a:p>
        </p:txBody>
      </p:sp>
      <p:sp>
        <p:nvSpPr>
          <p:cNvPr id="3" name="Text Placeholder 2">
            <a:extLst>
              <a:ext uri="{FF2B5EF4-FFF2-40B4-BE49-F238E27FC236}">
                <a16:creationId xmlns:a16="http://schemas.microsoft.com/office/drawing/2014/main" id="{DC7DF506-6CB6-1255-A0FC-772EA9138720}"/>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D881F8D6-F59B-90AD-1887-B1286A3AC523}"/>
              </a:ext>
            </a:extLst>
          </p:cNvPr>
          <p:cNvSpPr>
            <a:spLocks noGrp="1"/>
          </p:cNvSpPr>
          <p:nvPr>
            <p:ph sz="half" idx="2"/>
          </p:nvPr>
        </p:nvSpPr>
        <p:spPr/>
        <p:txBody>
          <a:bodyPr>
            <a:normAutofit fontScale="92500" lnSpcReduction="10000"/>
          </a:bodyPr>
          <a:lstStyle/>
          <a:p>
            <a:r>
              <a:rPr lang="en-EC" dirty="0"/>
              <a:t>The right to education is fundamental to fulfilling one’s life project and must be guaranteed without discrimination.</a:t>
            </a:r>
          </a:p>
          <a:p>
            <a:r>
              <a:rPr lang="en-EC" dirty="0"/>
              <a:t>Being pregnant, having children, or being married cannot justify expelling someone from a military career or educational institution</a:t>
            </a:r>
          </a:p>
          <a:p>
            <a:r>
              <a:rPr lang="en-EC" dirty="0"/>
              <a:t>The accessibility and adaptability dimensions of the right to education were violated.</a:t>
            </a:r>
          </a:p>
        </p:txBody>
      </p:sp>
      <p:sp>
        <p:nvSpPr>
          <p:cNvPr id="5" name="Text Placeholder 4">
            <a:extLst>
              <a:ext uri="{FF2B5EF4-FFF2-40B4-BE49-F238E27FC236}">
                <a16:creationId xmlns:a16="http://schemas.microsoft.com/office/drawing/2014/main" id="{FEEE4B68-CF1F-E37E-2C79-0698EE505D0C}"/>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F87B562A-17DD-71EE-795F-81F973C3B19C}"/>
              </a:ext>
            </a:extLst>
          </p:cNvPr>
          <p:cNvSpPr>
            <a:spLocks noGrp="1"/>
          </p:cNvSpPr>
          <p:nvPr>
            <p:ph sz="quarter" idx="4"/>
          </p:nvPr>
        </p:nvSpPr>
        <p:spPr/>
        <p:txBody>
          <a:bodyPr>
            <a:normAutofit fontScale="92500" lnSpcReduction="10000"/>
          </a:bodyPr>
          <a:lstStyle/>
          <a:p>
            <a:r>
              <a:rPr lang="en-EC" dirty="0"/>
              <a:t>Upheld rulings that ordered the cadet’s reinstatement </a:t>
            </a:r>
          </a:p>
          <a:p>
            <a:r>
              <a:rPr lang="en-EC" dirty="0"/>
              <a:t>Measures to eliminate institutional norms or practices that discriminate against pregnant women in military or educational contexts. </a:t>
            </a:r>
          </a:p>
          <a:p>
            <a:r>
              <a:rPr lang="en-EC" dirty="0"/>
              <a:t>Training for the armed forces on non-discrimination, especially concerning pregnancy </a:t>
            </a:r>
          </a:p>
          <a:p>
            <a:r>
              <a:rPr lang="en-EC" dirty="0"/>
              <a:t>Participatory process to evaluate and develop gender policies in the armed forces and educational institutions, including prevention of pregnancy-based discrimination</a:t>
            </a:r>
          </a:p>
        </p:txBody>
      </p:sp>
    </p:spTree>
    <p:extLst>
      <p:ext uri="{BB962C8B-B14F-4D97-AF65-F5344CB8AC3E}">
        <p14:creationId xmlns:p14="http://schemas.microsoft.com/office/powerpoint/2010/main" val="76380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5F6630-7B86-082F-4C2F-A6C93C2C058B}"/>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ultrasound of a baby&#10;&#10;AI-generated content may be incorrect.">
            <a:extLst>
              <a:ext uri="{FF2B5EF4-FFF2-40B4-BE49-F238E27FC236}">
                <a16:creationId xmlns:a16="http://schemas.microsoft.com/office/drawing/2014/main" id="{E4E77F52-69B5-5431-9384-ED46DB649103}"/>
              </a:ext>
            </a:extLst>
          </p:cNvPr>
          <p:cNvPicPr>
            <a:picLocks noChangeAspect="1"/>
          </p:cNvPicPr>
          <p:nvPr/>
        </p:nvPicPr>
        <p:blipFill>
          <a:blip r:embed="rId2">
            <a:alphaModFix amt="35000"/>
          </a:blip>
          <a:srcRect r="1779"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54A87997-4E30-CE2E-3841-4D8D9B2AA3BA}"/>
              </a:ext>
            </a:extLst>
          </p:cNvPr>
          <p:cNvSpPr>
            <a:spLocks noGrp="1"/>
          </p:cNvSpPr>
          <p:nvPr>
            <p:ph type="title"/>
          </p:nvPr>
        </p:nvSpPr>
        <p:spPr>
          <a:xfrm>
            <a:off x="646111" y="452718"/>
            <a:ext cx="9404723" cy="1400530"/>
          </a:xfrm>
        </p:spPr>
        <p:txBody>
          <a:bodyPr>
            <a:normAutofit/>
          </a:bodyPr>
          <a:lstStyle/>
          <a:p>
            <a:pPr>
              <a:lnSpc>
                <a:spcPct val="90000"/>
              </a:lnSpc>
            </a:pPr>
            <a:r>
              <a:rPr lang="en-EC" sz="2900" b="1" dirty="0"/>
              <a:t>Judgment 791-21-JP/22 – Exclusion from Police Selection Process Due to Ovarian Cyst Diagnosis</a:t>
            </a:r>
            <a:endParaRPr lang="en-EC" sz="2900" dirty="0"/>
          </a:p>
        </p:txBody>
      </p:sp>
      <p:sp>
        <p:nvSpPr>
          <p:cNvPr id="3" name="Content Placeholder 2">
            <a:extLst>
              <a:ext uri="{FF2B5EF4-FFF2-40B4-BE49-F238E27FC236}">
                <a16:creationId xmlns:a16="http://schemas.microsoft.com/office/drawing/2014/main" id="{0210E1FE-42C1-F266-148D-2C05F80761CE}"/>
              </a:ext>
            </a:extLst>
          </p:cNvPr>
          <p:cNvSpPr>
            <a:spLocks noGrp="1"/>
          </p:cNvSpPr>
          <p:nvPr>
            <p:ph idx="1"/>
          </p:nvPr>
        </p:nvSpPr>
        <p:spPr>
          <a:xfrm>
            <a:off x="1103312" y="2052918"/>
            <a:ext cx="8946541" cy="4195481"/>
          </a:xfrm>
        </p:spPr>
        <p:txBody>
          <a:bodyPr>
            <a:normAutofit/>
          </a:bodyPr>
          <a:lstStyle/>
          <a:p>
            <a:r>
              <a:rPr lang="en-US" dirty="0"/>
              <a:t>A woman applicant was excluded from the recruitment and selection process to the National Police who for allegedly failing gynecological tests. </a:t>
            </a:r>
          </a:p>
          <a:p>
            <a:endParaRPr lang="en-US" dirty="0"/>
          </a:p>
          <a:p>
            <a:r>
              <a:rPr lang="en-US" dirty="0"/>
              <a:t>Her supposed condition was an ovarian cyst larger than 2 cm. </a:t>
            </a:r>
          </a:p>
          <a:p>
            <a:endParaRPr lang="en-US" dirty="0"/>
          </a:p>
        </p:txBody>
      </p:sp>
    </p:spTree>
    <p:extLst>
      <p:ext uri="{BB962C8B-B14F-4D97-AF65-F5344CB8AC3E}">
        <p14:creationId xmlns:p14="http://schemas.microsoft.com/office/powerpoint/2010/main" val="37619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678F-4C95-040C-68E7-60F78507C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C6564-7680-73D9-EF67-CD529045DA77}"/>
              </a:ext>
            </a:extLst>
          </p:cNvPr>
          <p:cNvSpPr>
            <a:spLocks noGrp="1"/>
          </p:cNvSpPr>
          <p:nvPr>
            <p:ph type="title"/>
          </p:nvPr>
        </p:nvSpPr>
        <p:spPr/>
        <p:txBody>
          <a:bodyPr/>
          <a:lstStyle/>
          <a:p>
            <a:r>
              <a:rPr lang="en-US" sz="4000" b="1" dirty="0"/>
              <a:t>Judgment </a:t>
            </a:r>
            <a:r>
              <a:rPr lang="en-EC" sz="4000" b="1" dirty="0"/>
              <a:t>791-21-JP/22 </a:t>
            </a:r>
            <a:endParaRPr lang="en-EC" dirty="0"/>
          </a:p>
        </p:txBody>
      </p:sp>
      <p:sp>
        <p:nvSpPr>
          <p:cNvPr id="3" name="Text Placeholder 2">
            <a:extLst>
              <a:ext uri="{FF2B5EF4-FFF2-40B4-BE49-F238E27FC236}">
                <a16:creationId xmlns:a16="http://schemas.microsoft.com/office/drawing/2014/main" id="{9A73169D-7276-E3C7-8CE8-E2536E3D6373}"/>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1D49348D-BFE1-DE22-8D5E-E5733BD3E5FE}"/>
              </a:ext>
            </a:extLst>
          </p:cNvPr>
          <p:cNvSpPr>
            <a:spLocks noGrp="1"/>
          </p:cNvSpPr>
          <p:nvPr>
            <p:ph sz="half" idx="2"/>
          </p:nvPr>
        </p:nvSpPr>
        <p:spPr/>
        <p:txBody>
          <a:bodyPr>
            <a:normAutofit lnSpcReduction="10000"/>
          </a:bodyPr>
          <a:lstStyle/>
          <a:p>
            <a:r>
              <a:rPr lang="en-US" dirty="0"/>
              <a:t>C</a:t>
            </a:r>
            <a:r>
              <a:rPr lang="en-EC" dirty="0"/>
              <a:t>yst is a treatable and temporary condition that does not justify exclusion</a:t>
            </a:r>
          </a:p>
          <a:p>
            <a:r>
              <a:rPr lang="en-EC" dirty="0"/>
              <a:t>Condition is tied to natural biological processes like the menstrual cycle and ovulation</a:t>
            </a:r>
          </a:p>
          <a:p>
            <a:r>
              <a:rPr lang="en-EC" dirty="0"/>
              <a:t>The condition disproportionately affects women</a:t>
            </a:r>
          </a:p>
          <a:p>
            <a:r>
              <a:rPr lang="en-EC" dirty="0"/>
              <a:t>Her rights to education (in its dimensions of access and permanence) and to equality and non-discrimination were violated.</a:t>
            </a:r>
          </a:p>
          <a:p>
            <a:endParaRPr lang="en-EC" dirty="0"/>
          </a:p>
        </p:txBody>
      </p:sp>
      <p:sp>
        <p:nvSpPr>
          <p:cNvPr id="5" name="Text Placeholder 4">
            <a:extLst>
              <a:ext uri="{FF2B5EF4-FFF2-40B4-BE49-F238E27FC236}">
                <a16:creationId xmlns:a16="http://schemas.microsoft.com/office/drawing/2014/main" id="{9859A69D-013F-E1AE-F1FC-10BC2492EE3E}"/>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5359A340-2622-8A0D-52AE-0DC808DB3AA5}"/>
              </a:ext>
            </a:extLst>
          </p:cNvPr>
          <p:cNvSpPr>
            <a:spLocks noGrp="1"/>
          </p:cNvSpPr>
          <p:nvPr>
            <p:ph sz="quarter" idx="4"/>
          </p:nvPr>
        </p:nvSpPr>
        <p:spPr/>
        <p:txBody>
          <a:bodyPr>
            <a:normAutofit lnSpcReduction="10000"/>
          </a:bodyPr>
          <a:lstStyle/>
          <a:p>
            <a:r>
              <a:rPr lang="en-EC" dirty="0"/>
              <a:t>Upheld reinstatement</a:t>
            </a:r>
          </a:p>
          <a:p>
            <a:r>
              <a:rPr lang="en-EC" dirty="0"/>
              <a:t>Revision of the extensive list of medical disqualifications in the guidelines for police applicants  based on medical standards, a rights-based approach, and a gender perspective. </a:t>
            </a:r>
          </a:p>
        </p:txBody>
      </p:sp>
    </p:spTree>
    <p:extLst>
      <p:ext uri="{BB962C8B-B14F-4D97-AF65-F5344CB8AC3E}">
        <p14:creationId xmlns:p14="http://schemas.microsoft.com/office/powerpoint/2010/main" val="2956095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EC373-F05E-E156-06D9-4C46CCBDB95F}"/>
              </a:ext>
            </a:extLst>
          </p:cNvPr>
          <p:cNvSpPr>
            <a:spLocks noGrp="1"/>
          </p:cNvSpPr>
          <p:nvPr>
            <p:ph type="title"/>
          </p:nvPr>
        </p:nvSpPr>
        <p:spPr>
          <a:xfrm>
            <a:off x="648930" y="629266"/>
            <a:ext cx="6188190" cy="1622321"/>
          </a:xfrm>
        </p:spPr>
        <p:txBody>
          <a:bodyPr>
            <a:normAutofit/>
          </a:bodyPr>
          <a:lstStyle/>
          <a:p>
            <a:pPr>
              <a:lnSpc>
                <a:spcPct val="90000"/>
              </a:lnSpc>
            </a:pPr>
            <a:r>
              <a:rPr lang="en-EC" sz="3600" b="1" dirty="0">
                <a:solidFill>
                  <a:srgbClr val="EBEBEB"/>
                </a:solidFill>
              </a:rPr>
              <a:t>Other Important Judgments on the Right to Education</a:t>
            </a:r>
            <a:r>
              <a:rPr lang="en-EC" sz="3600" dirty="0">
                <a:solidFill>
                  <a:srgbClr val="EBEBEB"/>
                </a:solidFill>
              </a:rPr>
              <a:t> </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4" name="Freeform: Shape 13">
            <a:extLst>
              <a:ext uri="{FF2B5EF4-FFF2-40B4-BE49-F238E27FC236}">
                <a16:creationId xmlns:a16="http://schemas.microsoft.com/office/drawing/2014/main" id="{AC3BF0FA-36FA-4CE9-840E-F7C3A8F16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81796" y="947378"/>
            <a:ext cx="6858001" cy="4963245"/>
          </a:xfrm>
          <a:custGeom>
            <a:avLst/>
            <a:gdLst>
              <a:gd name="connsiteX0" fmla="*/ 6858001 w 6858001"/>
              <a:gd name="connsiteY0" fmla="*/ 1177 h 4963245"/>
              <a:gd name="connsiteX1" fmla="*/ 6858001 w 6858001"/>
              <a:gd name="connsiteY1" fmla="*/ 1344715 h 4963245"/>
              <a:gd name="connsiteX2" fmla="*/ 6858000 w 6858001"/>
              <a:gd name="connsiteY2" fmla="*/ 1344715 h 4963245"/>
              <a:gd name="connsiteX3" fmla="*/ 6858000 w 6858001"/>
              <a:gd name="connsiteY3" fmla="*/ 4963245 h 4963245"/>
              <a:gd name="connsiteX4" fmla="*/ 0 w 6858001"/>
              <a:gd name="connsiteY4" fmla="*/ 4963244 h 4963245"/>
              <a:gd name="connsiteX5" fmla="*/ 0 w 6858001"/>
              <a:gd name="connsiteY5" fmla="*/ 900697 h 4963245"/>
              <a:gd name="connsiteX6" fmla="*/ 1 w 6858001"/>
              <a:gd name="connsiteY6" fmla="*/ 900697 h 4963245"/>
              <a:gd name="connsiteX7" fmla="*/ 1 w 6858001"/>
              <a:gd name="connsiteY7" fmla="*/ 0 h 4963245"/>
              <a:gd name="connsiteX8" fmla="*/ 40463 w 6858001"/>
              <a:gd name="connsiteY8" fmla="*/ 5883 h 4963245"/>
              <a:gd name="connsiteX9" fmla="*/ 159107 w 6858001"/>
              <a:gd name="connsiteY9" fmla="*/ 23196 h 4963245"/>
              <a:gd name="connsiteX10" fmla="*/ 245518 w 6858001"/>
              <a:gd name="connsiteY10" fmla="*/ 35299 h 4963245"/>
              <a:gd name="connsiteX11" fmla="*/ 348388 w 6858001"/>
              <a:gd name="connsiteY11" fmla="*/ 48073 h 4963245"/>
              <a:gd name="connsiteX12" fmla="*/ 470460 w 6858001"/>
              <a:gd name="connsiteY12" fmla="*/ 63369 h 4963245"/>
              <a:gd name="connsiteX13" fmla="*/ 605563 w 6858001"/>
              <a:gd name="connsiteY13" fmla="*/ 79506 h 4963245"/>
              <a:gd name="connsiteX14" fmla="*/ 757810 w 6858001"/>
              <a:gd name="connsiteY14" fmla="*/ 96483 h 4963245"/>
              <a:gd name="connsiteX15" fmla="*/ 923774 w 6858001"/>
              <a:gd name="connsiteY15" fmla="*/ 114469 h 4963245"/>
              <a:gd name="connsiteX16" fmla="*/ 1104139 w 6858001"/>
              <a:gd name="connsiteY16" fmla="*/ 132454 h 4963245"/>
              <a:gd name="connsiteX17" fmla="*/ 1296163 w 6858001"/>
              <a:gd name="connsiteY17" fmla="*/ 150776 h 4963245"/>
              <a:gd name="connsiteX18" fmla="*/ 1503275 w 6858001"/>
              <a:gd name="connsiteY18" fmla="*/ 167753 h 4963245"/>
              <a:gd name="connsiteX19" fmla="*/ 1719988 w 6858001"/>
              <a:gd name="connsiteY19" fmla="*/ 184058 h 4963245"/>
              <a:gd name="connsiteX20" fmla="*/ 1949045 w 6858001"/>
              <a:gd name="connsiteY20" fmla="*/ 198849 h 4963245"/>
              <a:gd name="connsiteX21" fmla="*/ 2187703 w 6858001"/>
              <a:gd name="connsiteY21" fmla="*/ 212969 h 4963245"/>
              <a:gd name="connsiteX22" fmla="*/ 2436649 w 6858001"/>
              <a:gd name="connsiteY22" fmla="*/ 226248 h 4963245"/>
              <a:gd name="connsiteX23" fmla="*/ 2564208 w 6858001"/>
              <a:gd name="connsiteY23" fmla="*/ 230955 h 4963245"/>
              <a:gd name="connsiteX24" fmla="*/ 2694509 w 6858001"/>
              <a:gd name="connsiteY24" fmla="*/ 236165 h 4963245"/>
              <a:gd name="connsiteX25" fmla="*/ 2826868 w 6858001"/>
              <a:gd name="connsiteY25" fmla="*/ 241040 h 4963245"/>
              <a:gd name="connsiteX26" fmla="*/ 2959914 w 6858001"/>
              <a:gd name="connsiteY26" fmla="*/ 244234 h 4963245"/>
              <a:gd name="connsiteX27" fmla="*/ 3095702 w 6858001"/>
              <a:gd name="connsiteY27" fmla="*/ 247091 h 4963245"/>
              <a:gd name="connsiteX28" fmla="*/ 3232862 w 6858001"/>
              <a:gd name="connsiteY28" fmla="*/ 250117 h 4963245"/>
              <a:gd name="connsiteX29" fmla="*/ 3372765 w 6858001"/>
              <a:gd name="connsiteY29" fmla="*/ 252134 h 4963245"/>
              <a:gd name="connsiteX30" fmla="*/ 3514040 w 6858001"/>
              <a:gd name="connsiteY30" fmla="*/ 252134 h 4963245"/>
              <a:gd name="connsiteX31" fmla="*/ 3656686 w 6858001"/>
              <a:gd name="connsiteY31" fmla="*/ 253142 h 4963245"/>
              <a:gd name="connsiteX32" fmla="*/ 3800704 w 6858001"/>
              <a:gd name="connsiteY32" fmla="*/ 252134 h 4963245"/>
              <a:gd name="connsiteX33" fmla="*/ 3946780 w 6858001"/>
              <a:gd name="connsiteY33" fmla="*/ 250117 h 4963245"/>
              <a:gd name="connsiteX34" fmla="*/ 4092855 w 6858001"/>
              <a:gd name="connsiteY34" fmla="*/ 248268 h 4963245"/>
              <a:gd name="connsiteX35" fmla="*/ 4240988 w 6858001"/>
              <a:gd name="connsiteY35" fmla="*/ 244234 h 4963245"/>
              <a:gd name="connsiteX36" fmla="*/ 4390492 w 6858001"/>
              <a:gd name="connsiteY36" fmla="*/ 240032 h 4963245"/>
              <a:gd name="connsiteX37" fmla="*/ 4539997 w 6858001"/>
              <a:gd name="connsiteY37" fmla="*/ 235157 h 4963245"/>
              <a:gd name="connsiteX38" fmla="*/ 4690873 w 6858001"/>
              <a:gd name="connsiteY38" fmla="*/ 228266 h 4963245"/>
              <a:gd name="connsiteX39" fmla="*/ 4843120 w 6858001"/>
              <a:gd name="connsiteY39" fmla="*/ 220029 h 4963245"/>
              <a:gd name="connsiteX40" fmla="*/ 4996054 w 6858001"/>
              <a:gd name="connsiteY40" fmla="*/ 212129 h 4963245"/>
              <a:gd name="connsiteX41" fmla="*/ 5148987 w 6858001"/>
              <a:gd name="connsiteY41" fmla="*/ 202044 h 4963245"/>
              <a:gd name="connsiteX42" fmla="*/ 5303978 w 6858001"/>
              <a:gd name="connsiteY42" fmla="*/ 189941 h 4963245"/>
              <a:gd name="connsiteX43" fmla="*/ 5456911 w 6858001"/>
              <a:gd name="connsiteY43" fmla="*/ 177839 h 4963245"/>
              <a:gd name="connsiteX44" fmla="*/ 5612588 w 6858001"/>
              <a:gd name="connsiteY44" fmla="*/ 163887 h 4963245"/>
              <a:gd name="connsiteX45" fmla="*/ 5768950 w 6858001"/>
              <a:gd name="connsiteY45" fmla="*/ 148591 h 4963245"/>
              <a:gd name="connsiteX46" fmla="*/ 5923255 w 6858001"/>
              <a:gd name="connsiteY46" fmla="*/ 132455 h 4963245"/>
              <a:gd name="connsiteX47" fmla="*/ 6079618 w 6858001"/>
              <a:gd name="connsiteY47" fmla="*/ 113629 h 4963245"/>
              <a:gd name="connsiteX48" fmla="*/ 6235294 w 6858001"/>
              <a:gd name="connsiteY48" fmla="*/ 93458 h 4963245"/>
              <a:gd name="connsiteX49" fmla="*/ 6391657 w 6858001"/>
              <a:gd name="connsiteY49" fmla="*/ 73455 h 4963245"/>
              <a:gd name="connsiteX50" fmla="*/ 6547333 w 6858001"/>
              <a:gd name="connsiteY50" fmla="*/ 50091 h 4963245"/>
              <a:gd name="connsiteX51" fmla="*/ 6702324 w 6858001"/>
              <a:gd name="connsiteY51" fmla="*/ 26222 h 49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4963245">
                <a:moveTo>
                  <a:pt x="6858001" y="1177"/>
                </a:moveTo>
                <a:lnTo>
                  <a:pt x="6858001" y="1344715"/>
                </a:lnTo>
                <a:lnTo>
                  <a:pt x="6858000" y="1344715"/>
                </a:lnTo>
                <a:lnTo>
                  <a:pt x="6858000" y="4963245"/>
                </a:lnTo>
                <a:lnTo>
                  <a:pt x="0" y="4963244"/>
                </a:lnTo>
                <a:lnTo>
                  <a:pt x="0" y="900697"/>
                </a:lnTo>
                <a:lnTo>
                  <a:pt x="1" y="900697"/>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EC"/>
          </a:p>
        </p:txBody>
      </p:sp>
      <p:pic>
        <p:nvPicPr>
          <p:cNvPr id="7" name="Graphic 6" descr="Books">
            <a:extLst>
              <a:ext uri="{FF2B5EF4-FFF2-40B4-BE49-F238E27FC236}">
                <a16:creationId xmlns:a16="http://schemas.microsoft.com/office/drawing/2014/main" id="{B67992B7-1A51-EB92-4E33-F5F6BE46B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9871" y="1721993"/>
            <a:ext cx="3414010" cy="3414010"/>
          </a:xfrm>
          <a:prstGeom prst="rect">
            <a:avLst/>
          </a:prstGeom>
          <a:effectLst/>
        </p:spPr>
      </p:pic>
      <p:sp>
        <p:nvSpPr>
          <p:cNvPr id="16" name="Rectangle 15">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3" name="Content Placeholder 2">
            <a:extLst>
              <a:ext uri="{FF2B5EF4-FFF2-40B4-BE49-F238E27FC236}">
                <a16:creationId xmlns:a16="http://schemas.microsoft.com/office/drawing/2014/main" id="{5DA6DD67-61E0-FCDC-E514-DEA89DDBE3AC}"/>
              </a:ext>
            </a:extLst>
          </p:cNvPr>
          <p:cNvSpPr>
            <a:spLocks noGrp="1"/>
          </p:cNvSpPr>
          <p:nvPr>
            <p:ph idx="1"/>
          </p:nvPr>
        </p:nvSpPr>
        <p:spPr>
          <a:xfrm>
            <a:off x="648930" y="2438400"/>
            <a:ext cx="6188189" cy="3785419"/>
          </a:xfrm>
        </p:spPr>
        <p:txBody>
          <a:bodyPr>
            <a:normAutofit/>
          </a:bodyPr>
          <a:lstStyle/>
          <a:p>
            <a:pPr lvl="0"/>
            <a:r>
              <a:rPr lang="en-EC">
                <a:solidFill>
                  <a:srgbClr val="FFFFFF"/>
                </a:solidFill>
              </a:rPr>
              <a:t>Judgment 112-20-JP/22 – Freedom of religion and education in the university context</a:t>
            </a:r>
          </a:p>
          <a:p>
            <a:pPr lvl="0"/>
            <a:r>
              <a:rPr lang="en-EC">
                <a:solidFill>
                  <a:srgbClr val="FFFFFF"/>
                </a:solidFill>
              </a:rPr>
              <a:t>Judgment 15-20-AN/20 – Budgetary allocations to higher education institutions</a:t>
            </a:r>
          </a:p>
          <a:p>
            <a:pPr lvl="0"/>
            <a:r>
              <a:rPr lang="en-EC">
                <a:solidFill>
                  <a:srgbClr val="FFFFFF"/>
                </a:solidFill>
              </a:rPr>
              <a:t>Judgment  9-20-IA/20 – Budget limitations on universities</a:t>
            </a:r>
          </a:p>
          <a:p>
            <a:pPr lvl="0"/>
            <a:r>
              <a:rPr lang="en-EC">
                <a:solidFill>
                  <a:srgbClr val="FFFFFF"/>
                </a:solidFill>
              </a:rPr>
              <a:t>Judgment 1016-20-JP/21 – Accessibility and inclusive higher education</a:t>
            </a:r>
          </a:p>
          <a:p>
            <a:pPr lvl="0"/>
            <a:r>
              <a:rPr lang="en-EC">
                <a:solidFill>
                  <a:srgbClr val="FFFFFF"/>
                </a:solidFill>
              </a:rPr>
              <a:t>Judgment 12-11-IN/20 – University autonomy</a:t>
            </a:r>
          </a:p>
          <a:p>
            <a:endParaRPr lang="en-EC">
              <a:solidFill>
                <a:srgbClr val="FFFFFF"/>
              </a:solidFill>
            </a:endParaRPr>
          </a:p>
        </p:txBody>
      </p:sp>
    </p:spTree>
    <p:extLst>
      <p:ext uri="{BB962C8B-B14F-4D97-AF65-F5344CB8AC3E}">
        <p14:creationId xmlns:p14="http://schemas.microsoft.com/office/powerpoint/2010/main" val="399007828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590E-E204-3475-BAD5-D17B277417AA}"/>
              </a:ext>
            </a:extLst>
          </p:cNvPr>
          <p:cNvSpPr>
            <a:spLocks noGrp="1"/>
          </p:cNvSpPr>
          <p:nvPr>
            <p:ph type="title"/>
          </p:nvPr>
        </p:nvSpPr>
        <p:spPr>
          <a:xfrm>
            <a:off x="648930" y="629266"/>
            <a:ext cx="9252154" cy="1223983"/>
          </a:xfrm>
        </p:spPr>
        <p:txBody>
          <a:bodyPr>
            <a:normAutofit/>
          </a:bodyPr>
          <a:lstStyle/>
          <a:p>
            <a:r>
              <a:rPr lang="en-EC" dirty="0"/>
              <a:t>Right to Habitat and Housing</a:t>
            </a:r>
          </a:p>
        </p:txBody>
      </p:sp>
      <p:sp>
        <p:nvSpPr>
          <p:cNvPr id="3" name="Content Placeholder 2">
            <a:extLst>
              <a:ext uri="{FF2B5EF4-FFF2-40B4-BE49-F238E27FC236}">
                <a16:creationId xmlns:a16="http://schemas.microsoft.com/office/drawing/2014/main" id="{0D585753-4259-23CB-B8C2-527A10C2311C}"/>
              </a:ext>
            </a:extLst>
          </p:cNvPr>
          <p:cNvSpPr>
            <a:spLocks noGrp="1"/>
          </p:cNvSpPr>
          <p:nvPr>
            <p:ph idx="1"/>
          </p:nvPr>
        </p:nvSpPr>
        <p:spPr>
          <a:xfrm>
            <a:off x="1103311" y="2052214"/>
            <a:ext cx="4338409" cy="4196185"/>
          </a:xfrm>
        </p:spPr>
        <p:txBody>
          <a:bodyPr>
            <a:normAutofit/>
          </a:bodyPr>
          <a:lstStyle/>
          <a:p>
            <a:pPr>
              <a:lnSpc>
                <a:spcPct val="90000"/>
              </a:lnSpc>
            </a:pPr>
            <a:r>
              <a:rPr lang="en-US" sz="1600" b="1"/>
              <a:t>(Art. 30):</a:t>
            </a:r>
            <a:r>
              <a:rPr lang="en-US" sz="1600"/>
              <a:t> People have the right to a safe and healthy habitat, and to adequate and dignified housing, regardless of their social or economic status. </a:t>
            </a:r>
            <a:endParaRPr lang="en-EC" sz="1600"/>
          </a:p>
          <a:p>
            <a:pPr>
              <a:lnSpc>
                <a:spcPct val="90000"/>
              </a:lnSpc>
            </a:pPr>
            <a:r>
              <a:rPr lang="en-US" sz="1600" b="1"/>
              <a:t>(Art. 31):</a:t>
            </a:r>
            <a:r>
              <a:rPr lang="en-US" sz="1600"/>
              <a:t> People have the right to the full enjoyment of the city and its public spaces, based on the principles of sustainability, social justice, respect for diverse urban cultures, and the balance between urban and rural environments. The exercise of the right to the city is based on democratic management, the social and environmental function of property and the city, and the full exercise of citizenship.</a:t>
            </a:r>
            <a:endParaRPr lang="en-EC" sz="1600"/>
          </a:p>
          <a:p>
            <a:pPr>
              <a:lnSpc>
                <a:spcPct val="90000"/>
              </a:lnSpc>
            </a:pPr>
            <a:endParaRPr lang="en-EC" sz="1600"/>
          </a:p>
        </p:txBody>
      </p:sp>
      <p:pic>
        <p:nvPicPr>
          <p:cNvPr id="5" name="Picture 4" descr="A yellow house with black windows&#10;&#10;AI-generated content may be incorrect.">
            <a:extLst>
              <a:ext uri="{FF2B5EF4-FFF2-40B4-BE49-F238E27FC236}">
                <a16:creationId xmlns:a16="http://schemas.microsoft.com/office/drawing/2014/main" id="{FA919136-A5FE-CBBB-EACD-524FC51D61EC}"/>
              </a:ext>
            </a:extLst>
          </p:cNvPr>
          <p:cNvPicPr>
            <a:picLocks noChangeAspect="1"/>
          </p:cNvPicPr>
          <p:nvPr/>
        </p:nvPicPr>
        <p:blipFill>
          <a:blip r:embed="rId3"/>
          <a:stretch>
            <a:fillRect/>
          </a:stretch>
        </p:blipFill>
        <p:spPr>
          <a:xfrm>
            <a:off x="6091916" y="2821471"/>
            <a:ext cx="5451627" cy="265766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771313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65547C-5517-A382-0474-D037E8F22D44}"/>
            </a:ext>
          </a:extLst>
        </p:cNvPr>
        <p:cNvGrpSpPr/>
        <p:nvPr/>
      </p:nvGrpSpPr>
      <p:grpSpPr>
        <a:xfrm>
          <a:off x="0" y="0"/>
          <a:ext cx="0" cy="0"/>
          <a:chOff x="0" y="0"/>
          <a:chExt cx="0" cy="0"/>
        </a:xfrm>
      </p:grpSpPr>
      <p:pic>
        <p:nvPicPr>
          <p:cNvPr id="6" name="Picture 5" descr="A house destroyed by earthquake&#10;&#10;AI-generated content may be incorrect.">
            <a:extLst>
              <a:ext uri="{FF2B5EF4-FFF2-40B4-BE49-F238E27FC236}">
                <a16:creationId xmlns:a16="http://schemas.microsoft.com/office/drawing/2014/main" id="{0E57D297-A31B-468E-B61C-C4635EA9CB58}"/>
              </a:ext>
            </a:extLst>
          </p:cNvPr>
          <p:cNvPicPr>
            <a:picLocks noChangeAspect="1"/>
          </p:cNvPicPr>
          <p:nvPr/>
        </p:nvPicPr>
        <p:blipFill>
          <a:blip r:embed="rId2">
            <a:alphaModFix amt="35000"/>
          </a:blip>
          <a:srcRect l="13100" r="290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D455F302-D1E3-1273-D82B-9E191EC485E3}"/>
              </a:ext>
            </a:extLst>
          </p:cNvPr>
          <p:cNvSpPr>
            <a:spLocks noGrp="1"/>
          </p:cNvSpPr>
          <p:nvPr>
            <p:ph type="title"/>
          </p:nvPr>
        </p:nvSpPr>
        <p:spPr>
          <a:xfrm>
            <a:off x="646111" y="452718"/>
            <a:ext cx="9404723" cy="1400530"/>
          </a:xfrm>
        </p:spPr>
        <p:txBody>
          <a:bodyPr>
            <a:normAutofit/>
          </a:bodyPr>
          <a:lstStyle/>
          <a:p>
            <a:pPr>
              <a:lnSpc>
                <a:spcPct val="90000"/>
              </a:lnSpc>
            </a:pPr>
            <a:r>
              <a:rPr lang="en-EC" sz="2900" b="1" dirty="0"/>
              <a:t>Judgment 515-20-JP/21 </a:t>
            </a:r>
            <a:br>
              <a:rPr lang="en-EC" sz="2900" b="1" dirty="0"/>
            </a:br>
            <a:r>
              <a:rPr lang="en-EC" sz="2900" b="1" dirty="0"/>
              <a:t>Housing for earthquake victims</a:t>
            </a:r>
            <a:br>
              <a:rPr lang="en-EC" sz="2900" dirty="0"/>
            </a:br>
            <a:endParaRPr lang="en-EC" sz="2900" dirty="0"/>
          </a:p>
        </p:txBody>
      </p:sp>
      <p:sp>
        <p:nvSpPr>
          <p:cNvPr id="25" name="Rectangle 24">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3" name="Content Placeholder 2">
            <a:extLst>
              <a:ext uri="{FF2B5EF4-FFF2-40B4-BE49-F238E27FC236}">
                <a16:creationId xmlns:a16="http://schemas.microsoft.com/office/drawing/2014/main" id="{4AA7E7A4-275E-1E1C-6CF7-01D7F368067B}"/>
              </a:ext>
            </a:extLst>
          </p:cNvPr>
          <p:cNvSpPr>
            <a:spLocks noGrp="1"/>
          </p:cNvSpPr>
          <p:nvPr>
            <p:ph idx="1"/>
          </p:nvPr>
        </p:nvSpPr>
        <p:spPr>
          <a:xfrm>
            <a:off x="1103312" y="2052918"/>
            <a:ext cx="8946541" cy="4195481"/>
          </a:xfrm>
        </p:spPr>
        <p:txBody>
          <a:bodyPr>
            <a:normAutofit/>
          </a:bodyPr>
          <a:lstStyle/>
          <a:p>
            <a:pPr>
              <a:lnSpc>
                <a:spcPct val="90000"/>
              </a:lnSpc>
            </a:pPr>
            <a:r>
              <a:rPr lang="en-EC" sz="1300" dirty="0"/>
              <a:t>7.8 magnitude earthquake struck Manabí  in 2016.</a:t>
            </a:r>
          </a:p>
          <a:p>
            <a:pPr>
              <a:lnSpc>
                <a:spcPct val="90000"/>
              </a:lnSpc>
            </a:pPr>
            <a:r>
              <a:rPr lang="en-EC" sz="1300" dirty="0"/>
              <a:t>Structural damage forced affected populations to abandon their homes. </a:t>
            </a:r>
          </a:p>
          <a:p>
            <a:pPr>
              <a:lnSpc>
                <a:spcPct val="90000"/>
              </a:lnSpc>
            </a:pPr>
            <a:r>
              <a:rPr lang="en-EC" sz="1300" dirty="0"/>
              <a:t>80,000 people were displaced , 13,962 affected buildings.</a:t>
            </a:r>
          </a:p>
          <a:p>
            <a:pPr>
              <a:lnSpc>
                <a:spcPct val="90000"/>
              </a:lnSpc>
            </a:pPr>
            <a:r>
              <a:rPr lang="en-EC" sz="1300" dirty="0"/>
              <a:t>In Pedernales 70–80% of structures were destroyed. </a:t>
            </a:r>
          </a:p>
          <a:p>
            <a:pPr>
              <a:lnSpc>
                <a:spcPct val="90000"/>
              </a:lnSpc>
            </a:pPr>
            <a:r>
              <a:rPr lang="en-EC" sz="1300" dirty="0"/>
              <a:t>Ministry of Housing issued a program for "Housing Recovery for Victims of the April 16, 2016 Earthquake," which established four forms of financial aid: </a:t>
            </a:r>
          </a:p>
          <a:p>
            <a:pPr lvl="1">
              <a:lnSpc>
                <a:spcPct val="90000"/>
              </a:lnSpc>
            </a:pPr>
            <a:r>
              <a:rPr lang="en-EC" sz="1300" dirty="0"/>
              <a:t>(a) construction on state-developed land, </a:t>
            </a:r>
          </a:p>
          <a:p>
            <a:pPr lvl="1">
              <a:lnSpc>
                <a:spcPct val="90000"/>
              </a:lnSpc>
            </a:pPr>
            <a:r>
              <a:rPr lang="en-EC" sz="1300" dirty="0"/>
              <a:t>(b) rebuilding on personal land, </a:t>
            </a:r>
          </a:p>
          <a:p>
            <a:pPr lvl="1">
              <a:lnSpc>
                <a:spcPct val="90000"/>
              </a:lnSpc>
            </a:pPr>
            <a:r>
              <a:rPr lang="en-EC" sz="1300" dirty="0"/>
              <a:t>(c) repairs to recoverable homes, or </a:t>
            </a:r>
          </a:p>
          <a:p>
            <a:pPr lvl="1">
              <a:lnSpc>
                <a:spcPct val="90000"/>
              </a:lnSpc>
            </a:pPr>
            <a:r>
              <a:rPr lang="en-EC" sz="1300" dirty="0"/>
              <a:t>(d) purchase or construction of new homes. </a:t>
            </a:r>
          </a:p>
          <a:p>
            <a:pPr>
              <a:lnSpc>
                <a:spcPct val="90000"/>
              </a:lnSpc>
            </a:pPr>
            <a:r>
              <a:rPr lang="en-EC" sz="1300" dirty="0"/>
              <a:t>Victims had to apply using a government form to qualify.</a:t>
            </a:r>
          </a:p>
          <a:p>
            <a:pPr>
              <a:lnSpc>
                <a:spcPct val="90000"/>
              </a:lnSpc>
            </a:pPr>
            <a:r>
              <a:rPr lang="en-EC" sz="1300" dirty="0"/>
              <a:t>122 people filed a constitutional complaint stating their right to adequate housing violated by the Ministry’s failure to provide technical, technological, and bureaucratic support to register them in the system.</a:t>
            </a:r>
          </a:p>
        </p:txBody>
      </p:sp>
    </p:spTree>
    <p:extLst>
      <p:ext uri="{BB962C8B-B14F-4D97-AF65-F5344CB8AC3E}">
        <p14:creationId xmlns:p14="http://schemas.microsoft.com/office/powerpoint/2010/main" val="140422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530E5-3E69-12B2-7AC9-6344C26EF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91B1C2-C702-CDBA-2BC1-D47DB9A08659}"/>
              </a:ext>
            </a:extLst>
          </p:cNvPr>
          <p:cNvSpPr>
            <a:spLocks noGrp="1"/>
          </p:cNvSpPr>
          <p:nvPr>
            <p:ph type="title"/>
          </p:nvPr>
        </p:nvSpPr>
        <p:spPr/>
        <p:txBody>
          <a:bodyPr/>
          <a:lstStyle/>
          <a:p>
            <a:r>
              <a:rPr lang="en-EC" sz="4000" b="1" dirty="0"/>
              <a:t>Judgment 515-20-JP/21</a:t>
            </a:r>
            <a:endParaRPr lang="en-EC" dirty="0"/>
          </a:p>
        </p:txBody>
      </p:sp>
      <p:sp>
        <p:nvSpPr>
          <p:cNvPr id="3" name="Text Placeholder 2">
            <a:extLst>
              <a:ext uri="{FF2B5EF4-FFF2-40B4-BE49-F238E27FC236}">
                <a16:creationId xmlns:a16="http://schemas.microsoft.com/office/drawing/2014/main" id="{3822A5FA-D8D5-8938-0F3A-881EA1BA227F}"/>
              </a:ext>
            </a:extLst>
          </p:cNvPr>
          <p:cNvSpPr>
            <a:spLocks noGrp="1"/>
          </p:cNvSpPr>
          <p:nvPr>
            <p:ph type="body" idx="1"/>
          </p:nvPr>
        </p:nvSpPr>
        <p:spPr>
          <a:xfrm>
            <a:off x="462988" y="1842972"/>
            <a:ext cx="4396338" cy="576262"/>
          </a:xfrm>
        </p:spPr>
        <p:txBody>
          <a:bodyPr/>
          <a:lstStyle/>
          <a:p>
            <a:r>
              <a:rPr lang="en-EC" dirty="0"/>
              <a:t>Rights</a:t>
            </a:r>
          </a:p>
        </p:txBody>
      </p:sp>
      <p:sp>
        <p:nvSpPr>
          <p:cNvPr id="4" name="Content Placeholder 3">
            <a:extLst>
              <a:ext uri="{FF2B5EF4-FFF2-40B4-BE49-F238E27FC236}">
                <a16:creationId xmlns:a16="http://schemas.microsoft.com/office/drawing/2014/main" id="{50F0BD32-E9E1-C6E1-7295-12D57A77E39B}"/>
              </a:ext>
            </a:extLst>
          </p:cNvPr>
          <p:cNvSpPr>
            <a:spLocks noGrp="1"/>
          </p:cNvSpPr>
          <p:nvPr>
            <p:ph sz="half" idx="2"/>
          </p:nvPr>
        </p:nvSpPr>
        <p:spPr>
          <a:xfrm>
            <a:off x="462988" y="2514600"/>
            <a:ext cx="6238754" cy="3741738"/>
          </a:xfrm>
        </p:spPr>
        <p:txBody>
          <a:bodyPr>
            <a:normAutofit fontScale="92500" lnSpcReduction="20000"/>
          </a:bodyPr>
          <a:lstStyle/>
          <a:p>
            <a:r>
              <a:rPr lang="en-EC" dirty="0"/>
              <a:t>The State has two main obligations: </a:t>
            </a:r>
          </a:p>
          <a:p>
            <a:pPr lvl="1"/>
            <a:r>
              <a:rPr lang="en-EC" dirty="0"/>
              <a:t>prevention (through pre-disaster public policies) </a:t>
            </a:r>
          </a:p>
          <a:p>
            <a:pPr lvl="1"/>
            <a:r>
              <a:rPr lang="en-EC" dirty="0"/>
              <a:t>mitigation/recovery (through post-disaster policies).</a:t>
            </a:r>
          </a:p>
          <a:p>
            <a:r>
              <a:rPr lang="en-EC" dirty="0"/>
              <a:t>The State must implement housing programs subject to budgetary constraints and the principle of progressiveness</a:t>
            </a:r>
          </a:p>
          <a:p>
            <a:r>
              <a:rPr lang="en-US" dirty="0"/>
              <a:t>Court may not assess whether post-disaster policies are correct, but </a:t>
            </a:r>
            <a:r>
              <a:rPr lang="en-EC" dirty="0"/>
              <a:t>Ministry failed to justify the denial of access </a:t>
            </a:r>
          </a:p>
          <a:p>
            <a:r>
              <a:rPr lang="en-EC" dirty="0"/>
              <a:t>Ministry officials discouraged the claimants to apply</a:t>
            </a:r>
          </a:p>
          <a:p>
            <a:r>
              <a:rPr lang="en-US" dirty="0"/>
              <a:t>The Ministry’s failure to facilitate registration in its own system barred several claimants from accessing the aid they were entitled to, thus violating their right to adequate housing.</a:t>
            </a:r>
            <a:r>
              <a:rPr lang="en-EC" dirty="0"/>
              <a:t> </a:t>
            </a:r>
          </a:p>
          <a:p>
            <a:endParaRPr lang="en-EC" dirty="0"/>
          </a:p>
        </p:txBody>
      </p:sp>
      <p:sp>
        <p:nvSpPr>
          <p:cNvPr id="5" name="Text Placeholder 4">
            <a:extLst>
              <a:ext uri="{FF2B5EF4-FFF2-40B4-BE49-F238E27FC236}">
                <a16:creationId xmlns:a16="http://schemas.microsoft.com/office/drawing/2014/main" id="{4BE7DD70-480C-23A2-C8B7-62CC373CEBF6}"/>
              </a:ext>
            </a:extLst>
          </p:cNvPr>
          <p:cNvSpPr>
            <a:spLocks noGrp="1"/>
          </p:cNvSpPr>
          <p:nvPr>
            <p:ph type="body" sz="quarter" idx="3"/>
          </p:nvPr>
        </p:nvSpPr>
        <p:spPr>
          <a:xfrm>
            <a:off x="7170787" y="1905000"/>
            <a:ext cx="4396339" cy="576262"/>
          </a:xfrm>
        </p:spPr>
        <p:txBody>
          <a:bodyPr/>
          <a:lstStyle/>
          <a:p>
            <a:r>
              <a:rPr lang="en-EC" dirty="0"/>
              <a:t>Reparations</a:t>
            </a:r>
          </a:p>
        </p:txBody>
      </p:sp>
      <p:sp>
        <p:nvSpPr>
          <p:cNvPr id="6" name="Content Placeholder 5">
            <a:extLst>
              <a:ext uri="{FF2B5EF4-FFF2-40B4-BE49-F238E27FC236}">
                <a16:creationId xmlns:a16="http://schemas.microsoft.com/office/drawing/2014/main" id="{E76D243E-707A-8BD9-9F27-583BF021AEE5}"/>
              </a:ext>
            </a:extLst>
          </p:cNvPr>
          <p:cNvSpPr>
            <a:spLocks noGrp="1"/>
          </p:cNvSpPr>
          <p:nvPr>
            <p:ph sz="quarter" idx="4"/>
          </p:nvPr>
        </p:nvSpPr>
        <p:spPr>
          <a:xfrm>
            <a:off x="7144164" y="2484156"/>
            <a:ext cx="4396339" cy="3741738"/>
          </a:xfrm>
        </p:spPr>
        <p:txBody>
          <a:bodyPr>
            <a:normAutofit fontScale="92500" lnSpcReduction="20000"/>
          </a:bodyPr>
          <a:lstStyle/>
          <a:p>
            <a:r>
              <a:rPr lang="en-EC" dirty="0"/>
              <a:t>Ministry of Housing must conduct a new and complete census </a:t>
            </a:r>
          </a:p>
          <a:p>
            <a:r>
              <a:rPr lang="en-EC" dirty="0"/>
              <a:t>Ministry must provide detailed follow-up to each claimant to determine case by case whether they qualify for housing recovery aid. </a:t>
            </a:r>
          </a:p>
        </p:txBody>
      </p:sp>
    </p:spTree>
    <p:extLst>
      <p:ext uri="{BB962C8B-B14F-4D97-AF65-F5344CB8AC3E}">
        <p14:creationId xmlns:p14="http://schemas.microsoft.com/office/powerpoint/2010/main" val="1147519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64E830-B035-7535-0F31-53D942B2BCBA}"/>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person sitting in chairs&#10;&#10;AI-generated content may be incorrect.">
            <a:extLst>
              <a:ext uri="{FF2B5EF4-FFF2-40B4-BE49-F238E27FC236}">
                <a16:creationId xmlns:a16="http://schemas.microsoft.com/office/drawing/2014/main" id="{682738A1-2B13-F50D-E467-7B0BC16B0DD4}"/>
              </a:ext>
            </a:extLst>
          </p:cNvPr>
          <p:cNvPicPr>
            <a:picLocks noChangeAspect="1"/>
          </p:cNvPicPr>
          <p:nvPr/>
        </p:nvPicPr>
        <p:blipFill>
          <a:blip r:embed="rId2">
            <a:alphaModFix amt="35000"/>
          </a:blip>
          <a:srcRect t="267" b="3579"/>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42791A64-549D-05E7-80CE-3F9F123123C1}"/>
              </a:ext>
            </a:extLst>
          </p:cNvPr>
          <p:cNvSpPr>
            <a:spLocks noGrp="1"/>
          </p:cNvSpPr>
          <p:nvPr>
            <p:ph type="title"/>
          </p:nvPr>
        </p:nvSpPr>
        <p:spPr>
          <a:xfrm>
            <a:off x="646111" y="452718"/>
            <a:ext cx="9404723" cy="1400530"/>
          </a:xfrm>
        </p:spPr>
        <p:txBody>
          <a:bodyPr>
            <a:normAutofit/>
          </a:bodyPr>
          <a:lstStyle/>
          <a:p>
            <a:pPr>
              <a:lnSpc>
                <a:spcPct val="90000"/>
              </a:lnSpc>
            </a:pPr>
            <a:r>
              <a:rPr lang="en-US" sz="2900" b="1" dirty="0"/>
              <a:t>Judgment 832-20-JP/21 – Right to Housing and Property of Older Adults Violated by Private Actors</a:t>
            </a:r>
            <a:br>
              <a:rPr lang="en-US" sz="2900" b="1" dirty="0"/>
            </a:br>
            <a:endParaRPr lang="en-EC" sz="2900" dirty="0"/>
          </a:p>
        </p:txBody>
      </p:sp>
      <p:sp>
        <p:nvSpPr>
          <p:cNvPr id="3" name="Content Placeholder 2">
            <a:extLst>
              <a:ext uri="{FF2B5EF4-FFF2-40B4-BE49-F238E27FC236}">
                <a16:creationId xmlns:a16="http://schemas.microsoft.com/office/drawing/2014/main" id="{B5259556-F51E-F291-6966-98CF2FA5546C}"/>
              </a:ext>
            </a:extLst>
          </p:cNvPr>
          <p:cNvSpPr>
            <a:spLocks noGrp="1"/>
          </p:cNvSpPr>
          <p:nvPr>
            <p:ph idx="1"/>
          </p:nvPr>
        </p:nvSpPr>
        <p:spPr>
          <a:xfrm>
            <a:off x="1103312" y="2052918"/>
            <a:ext cx="8946541" cy="4195481"/>
          </a:xfrm>
        </p:spPr>
        <p:txBody>
          <a:bodyPr>
            <a:normAutofit lnSpcReduction="10000"/>
          </a:bodyPr>
          <a:lstStyle/>
          <a:p>
            <a:r>
              <a:rPr lang="en-EC" dirty="0"/>
              <a:t>78 year-old woman with a 54% physical disability, multiple illnesses including severe vision loss, lived alone in extreme poverty in a property she acquired in 1964. She had no income and survived on alms, neighbors’ help, and a $50 monthly government subsidy.</a:t>
            </a:r>
          </a:p>
          <a:p>
            <a:r>
              <a:rPr lang="en-US" dirty="0"/>
              <a:t>A devout Catholic, she confessed to the priest she needed a caregiver due to her declining health.</a:t>
            </a:r>
            <a:endParaRPr lang="en-EC" dirty="0"/>
          </a:p>
          <a:p>
            <a:r>
              <a:rPr lang="en-EC" dirty="0"/>
              <a:t>Woman was deceived by the priest and a notary </a:t>
            </a:r>
            <a:r>
              <a:rPr lang="en-US" dirty="0"/>
              <a:t>to sell her home in exchange for promised care</a:t>
            </a:r>
            <a:r>
              <a:rPr lang="en-EC" dirty="0"/>
              <a:t>.</a:t>
            </a:r>
          </a:p>
          <a:p>
            <a:r>
              <a:rPr lang="en-EC" dirty="0"/>
              <a:t>She was left in a situation of homelessness</a:t>
            </a:r>
          </a:p>
          <a:p>
            <a:r>
              <a:rPr lang="en-EC" dirty="0"/>
              <a:t>As a result of his abuse of religious power, the woman ended up living in a makeshift shelter that lacked adequate infrastructure, lacked basic services, and did not meet the concept of adequate housing.</a:t>
            </a:r>
          </a:p>
          <a:p>
            <a:endParaRPr lang="en-EC" dirty="0"/>
          </a:p>
          <a:p>
            <a:endParaRPr lang="en-EC" dirty="0"/>
          </a:p>
        </p:txBody>
      </p:sp>
    </p:spTree>
    <p:extLst>
      <p:ext uri="{BB962C8B-B14F-4D97-AF65-F5344CB8AC3E}">
        <p14:creationId xmlns:p14="http://schemas.microsoft.com/office/powerpoint/2010/main" val="311642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087B-387C-36BD-B268-4754DAC30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56EB1-6CF6-21F0-BC3B-7C501FAEFA45}"/>
              </a:ext>
            </a:extLst>
          </p:cNvPr>
          <p:cNvSpPr>
            <a:spLocks noGrp="1"/>
          </p:cNvSpPr>
          <p:nvPr>
            <p:ph type="title"/>
          </p:nvPr>
        </p:nvSpPr>
        <p:spPr/>
        <p:txBody>
          <a:bodyPr/>
          <a:lstStyle/>
          <a:p>
            <a:r>
              <a:rPr lang="en-US" sz="4000" b="1" dirty="0"/>
              <a:t>Judgment 832-20-JP/21 </a:t>
            </a:r>
            <a:endParaRPr lang="en-EC" dirty="0"/>
          </a:p>
        </p:txBody>
      </p:sp>
      <p:sp>
        <p:nvSpPr>
          <p:cNvPr id="3" name="Text Placeholder 2">
            <a:extLst>
              <a:ext uri="{FF2B5EF4-FFF2-40B4-BE49-F238E27FC236}">
                <a16:creationId xmlns:a16="http://schemas.microsoft.com/office/drawing/2014/main" id="{F1526E04-1331-58F6-99D2-84E13E56D8A9}"/>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CA437DD8-A8E1-4BA4-3D4E-C92A42DD645B}"/>
              </a:ext>
            </a:extLst>
          </p:cNvPr>
          <p:cNvSpPr>
            <a:spLocks noGrp="1"/>
          </p:cNvSpPr>
          <p:nvPr>
            <p:ph sz="half" idx="2"/>
          </p:nvPr>
        </p:nvSpPr>
        <p:spPr/>
        <p:txBody>
          <a:bodyPr>
            <a:normAutofit fontScale="85000" lnSpcReduction="10000"/>
          </a:bodyPr>
          <a:lstStyle/>
          <a:p>
            <a:r>
              <a:rPr lang="en-EC" dirty="0"/>
              <a:t>Responsibility of notary (public officer) and priest (subordination).</a:t>
            </a:r>
          </a:p>
          <a:p>
            <a:r>
              <a:rPr lang="en-EC" dirty="0"/>
              <a:t>Priest violated right to housing. </a:t>
            </a:r>
          </a:p>
          <a:p>
            <a:pPr lvl="1"/>
            <a:r>
              <a:rPr lang="en-EC" dirty="0"/>
              <a:t>Private actors, under specific conditions, can be held accountable for violating rights to housing and dignity.</a:t>
            </a:r>
          </a:p>
          <a:p>
            <a:pPr lvl="1"/>
            <a:endParaRPr lang="en-EC" dirty="0"/>
          </a:p>
          <a:p>
            <a:r>
              <a:rPr lang="en-EC" dirty="0"/>
              <a:t>Notary violated rights to priority attention, access to quality public services, and property. </a:t>
            </a:r>
          </a:p>
          <a:p>
            <a:pPr lvl="1"/>
            <a:r>
              <a:rPr lang="en-EC" dirty="0"/>
              <a:t>Standards on the right of persons belonging to priority care groups—such as older adults—to access quality public services.</a:t>
            </a:r>
          </a:p>
        </p:txBody>
      </p:sp>
      <p:sp>
        <p:nvSpPr>
          <p:cNvPr id="5" name="Text Placeholder 4">
            <a:extLst>
              <a:ext uri="{FF2B5EF4-FFF2-40B4-BE49-F238E27FC236}">
                <a16:creationId xmlns:a16="http://schemas.microsoft.com/office/drawing/2014/main" id="{66F9751E-2419-736C-66F3-031F1B86991C}"/>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C89C4DAF-C429-D891-4165-4D0B37C9EDB0}"/>
              </a:ext>
            </a:extLst>
          </p:cNvPr>
          <p:cNvSpPr>
            <a:spLocks noGrp="1"/>
          </p:cNvSpPr>
          <p:nvPr>
            <p:ph sz="quarter" idx="4"/>
          </p:nvPr>
        </p:nvSpPr>
        <p:spPr/>
        <p:txBody>
          <a:bodyPr>
            <a:normAutofit fontScale="85000" lnSpcReduction="10000"/>
          </a:bodyPr>
          <a:lstStyle/>
          <a:p>
            <a:r>
              <a:rPr lang="en-US" dirty="0"/>
              <a:t>Public Defender’ must pursue ordinary civil or criminal judicial proceedings aimed at recovering the property.</a:t>
            </a:r>
          </a:p>
          <a:p>
            <a:r>
              <a:rPr lang="en-EC" dirty="0"/>
              <a:t>Ministry of Housing to ensure access to housing vouchers programs. </a:t>
            </a:r>
          </a:p>
          <a:p>
            <a:r>
              <a:rPr lang="en-US" dirty="0"/>
              <a:t>P</a:t>
            </a:r>
            <a:r>
              <a:rPr lang="en-EC" dirty="0"/>
              <a:t>riest and Judiciary Council to pay reparations (in equity) for pain and suffering.</a:t>
            </a:r>
          </a:p>
          <a:p>
            <a:r>
              <a:rPr lang="en-EC" dirty="0"/>
              <a:t>Judicial Council must adapt its regulations and train the country's notaries in the standards established in the judgement.</a:t>
            </a:r>
          </a:p>
          <a:p>
            <a:r>
              <a:rPr lang="en-EC" dirty="0"/>
              <a:t>Human rights training for priests.</a:t>
            </a:r>
          </a:p>
          <a:p>
            <a:r>
              <a:rPr lang="en-EC" dirty="0"/>
              <a:t>Public apologies. </a:t>
            </a:r>
          </a:p>
          <a:p>
            <a:endParaRPr lang="en-EC" dirty="0"/>
          </a:p>
          <a:p>
            <a:endParaRPr lang="en-US" dirty="0"/>
          </a:p>
          <a:p>
            <a:endParaRPr lang="en-EC" dirty="0"/>
          </a:p>
        </p:txBody>
      </p:sp>
    </p:spTree>
    <p:extLst>
      <p:ext uri="{BB962C8B-B14F-4D97-AF65-F5344CB8AC3E}">
        <p14:creationId xmlns:p14="http://schemas.microsoft.com/office/powerpoint/2010/main" val="3374691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5C59456-1A9D-1104-9417-29EDAEBE0674}"/>
              </a:ext>
            </a:extLst>
          </p:cNvPr>
          <p:cNvSpPr>
            <a:spLocks noGrp="1"/>
          </p:cNvSpPr>
          <p:nvPr>
            <p:ph type="title"/>
          </p:nvPr>
        </p:nvSpPr>
        <p:spPr>
          <a:xfrm>
            <a:off x="648930" y="629267"/>
            <a:ext cx="9252154" cy="1016654"/>
          </a:xfrm>
        </p:spPr>
        <p:txBody>
          <a:bodyPr>
            <a:normAutofit/>
          </a:bodyPr>
          <a:lstStyle/>
          <a:p>
            <a:r>
              <a:rPr lang="en-EC" dirty="0">
                <a:solidFill>
                  <a:srgbClr val="EBEBEB"/>
                </a:solidFill>
              </a:rPr>
              <a:t>Sumak Kawsay (Buen Vivir)</a:t>
            </a:r>
          </a:p>
        </p:txBody>
      </p:sp>
      <p:sp>
        <p:nvSpPr>
          <p:cNvPr id="13" name="Rectangle 12">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15" name="Freeform: Shape 14">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EC"/>
          </a:p>
        </p:txBody>
      </p:sp>
      <p:graphicFrame>
        <p:nvGraphicFramePr>
          <p:cNvPr id="5" name="Content Placeholder 2">
            <a:extLst>
              <a:ext uri="{FF2B5EF4-FFF2-40B4-BE49-F238E27FC236}">
                <a16:creationId xmlns:a16="http://schemas.microsoft.com/office/drawing/2014/main" id="{E7C03721-D455-2CDC-11CC-D1F2E8ABC93C}"/>
              </a:ext>
            </a:extLst>
          </p:cNvPr>
          <p:cNvGraphicFramePr>
            <a:graphicFrameLocks noGrp="1"/>
          </p:cNvGraphicFramePr>
          <p:nvPr>
            <p:ph idx="1"/>
            <p:extLst>
              <p:ext uri="{D42A27DB-BD31-4B8C-83A1-F6EECF244321}">
                <p14:modId xmlns:p14="http://schemas.microsoft.com/office/powerpoint/2010/main" val="1764134694"/>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241414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89A0E-73DF-EFFD-D19E-8679B45D2679}"/>
              </a:ext>
            </a:extLst>
          </p:cNvPr>
          <p:cNvSpPr>
            <a:spLocks noGrp="1"/>
          </p:cNvSpPr>
          <p:nvPr>
            <p:ph type="title"/>
          </p:nvPr>
        </p:nvSpPr>
        <p:spPr>
          <a:xfrm>
            <a:off x="648930" y="629266"/>
            <a:ext cx="6188190" cy="1622321"/>
          </a:xfrm>
        </p:spPr>
        <p:txBody>
          <a:bodyPr>
            <a:normAutofit/>
          </a:bodyPr>
          <a:lstStyle/>
          <a:p>
            <a:r>
              <a:rPr lang="en-EC" dirty="0">
                <a:solidFill>
                  <a:srgbClr val="EBEBEB"/>
                </a:solidFill>
              </a:rPr>
              <a:t>Right to Health</a:t>
            </a:r>
          </a:p>
        </p:txBody>
      </p:sp>
      <p:sp>
        <p:nvSpPr>
          <p:cNvPr id="3" name="Content Placeholder 2">
            <a:extLst>
              <a:ext uri="{FF2B5EF4-FFF2-40B4-BE49-F238E27FC236}">
                <a16:creationId xmlns:a16="http://schemas.microsoft.com/office/drawing/2014/main" id="{F32A308F-A02C-5589-BDE9-60B055E96EA3}"/>
              </a:ext>
            </a:extLst>
          </p:cNvPr>
          <p:cNvSpPr>
            <a:spLocks noGrp="1"/>
          </p:cNvSpPr>
          <p:nvPr>
            <p:ph idx="1"/>
          </p:nvPr>
        </p:nvSpPr>
        <p:spPr>
          <a:xfrm>
            <a:off x="648930" y="2438400"/>
            <a:ext cx="6188189" cy="3785419"/>
          </a:xfrm>
        </p:spPr>
        <p:txBody>
          <a:bodyPr>
            <a:normAutofit/>
          </a:bodyPr>
          <a:lstStyle/>
          <a:p>
            <a:pPr>
              <a:lnSpc>
                <a:spcPct val="90000"/>
              </a:lnSpc>
            </a:pPr>
            <a:r>
              <a:rPr lang="en-EC" sz="1600" b="1" dirty="0">
                <a:solidFill>
                  <a:srgbClr val="FFFFFF"/>
                </a:solidFill>
              </a:rPr>
              <a:t>(Art. 32):</a:t>
            </a:r>
            <a:r>
              <a:rPr lang="en-EC" sz="1600" dirty="0">
                <a:solidFill>
                  <a:srgbClr val="FFFFFF"/>
                </a:solidFill>
              </a:rPr>
              <a:t> Health is a right guaranteed by the State, whose fulfillment is linked to the exercise of other rights, including the rights to water, food, education, physical culture, work, social security, healthy environments, and others that sustain Buen Vivir. </a:t>
            </a:r>
          </a:p>
          <a:p>
            <a:pPr>
              <a:lnSpc>
                <a:spcPct val="90000"/>
              </a:lnSpc>
            </a:pPr>
            <a:r>
              <a:rPr lang="en-EC" sz="1600" dirty="0">
                <a:solidFill>
                  <a:srgbClr val="FFFFFF"/>
                </a:solidFill>
              </a:rPr>
              <a:t>The State shall guarantee this right through economic, social, cultural, educational, and environmental policies, and through permanent, timely, and non-exclusionary access to programs, actions, and services for the promotion and comprehensive provision of health care, including sexual and reproductive health. </a:t>
            </a:r>
          </a:p>
          <a:p>
            <a:pPr>
              <a:lnSpc>
                <a:spcPct val="90000"/>
              </a:lnSpc>
            </a:pPr>
            <a:r>
              <a:rPr lang="en-EC" sz="1600" dirty="0">
                <a:solidFill>
                  <a:srgbClr val="FFFFFF"/>
                </a:solidFill>
              </a:rPr>
              <a:t>The provision of health services shall be governed by the principles of equity, universality, solidarity, interculturality, quality, efficiency, effectiveness, precaution, and bioethics, with a gender and generational perspective. </a:t>
            </a:r>
          </a:p>
        </p:txBody>
      </p:sp>
      <p:sp>
        <p:nvSpPr>
          <p:cNvPr id="2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gavel and a stethoscope on a clipboard&#10;&#10;AI-generated content may be incorrect.">
            <a:extLst>
              <a:ext uri="{FF2B5EF4-FFF2-40B4-BE49-F238E27FC236}">
                <a16:creationId xmlns:a16="http://schemas.microsoft.com/office/drawing/2014/main" id="{C9A44EE4-6111-8592-9DCC-BE6E4FD2817B}"/>
              </a:ext>
            </a:extLst>
          </p:cNvPr>
          <p:cNvPicPr>
            <a:picLocks noChangeAspect="1"/>
          </p:cNvPicPr>
          <p:nvPr/>
        </p:nvPicPr>
        <p:blipFill>
          <a:blip r:embed="rId3"/>
          <a:srcRect l="8753" r="42576" b="-2"/>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23782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E2AB80-AE27-9681-996F-92A8F9021D94}"/>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baby in a pool&#10;&#10;AI-generated content may be incorrect.">
            <a:extLst>
              <a:ext uri="{FF2B5EF4-FFF2-40B4-BE49-F238E27FC236}">
                <a16:creationId xmlns:a16="http://schemas.microsoft.com/office/drawing/2014/main" id="{EE4289A3-2CF1-DC5B-DBA8-5E1F5AA462CA}"/>
              </a:ext>
            </a:extLst>
          </p:cNvPr>
          <p:cNvPicPr>
            <a:picLocks noChangeAspect="1"/>
          </p:cNvPicPr>
          <p:nvPr/>
        </p:nvPicPr>
        <p:blipFill>
          <a:blip r:embed="rId2">
            <a:alphaModFix amt="35000"/>
          </a:blip>
          <a:srcRect t="1463" b="35863"/>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D4E39E7D-55B9-2D4A-B0C0-A61043F2F7A7}"/>
              </a:ext>
            </a:extLst>
          </p:cNvPr>
          <p:cNvSpPr>
            <a:spLocks noGrp="1"/>
          </p:cNvSpPr>
          <p:nvPr>
            <p:ph type="title"/>
          </p:nvPr>
        </p:nvSpPr>
        <p:spPr>
          <a:xfrm>
            <a:off x="646111" y="452718"/>
            <a:ext cx="9404723" cy="1400530"/>
          </a:xfrm>
        </p:spPr>
        <p:txBody>
          <a:bodyPr>
            <a:normAutofit fontScale="90000"/>
          </a:bodyPr>
          <a:lstStyle/>
          <a:p>
            <a:r>
              <a:rPr lang="en-EC" sz="3900" b="1" dirty="0"/>
              <a:t>Judgment 904-12-JP/19 </a:t>
            </a:r>
            <a:br>
              <a:rPr lang="en-EC" sz="3900" b="1" dirty="0"/>
            </a:br>
            <a:r>
              <a:rPr lang="en-EC" sz="3900" b="1" dirty="0"/>
              <a:t>Reproductive health, obstetric violence</a:t>
            </a:r>
            <a:endParaRPr lang="en-EC" sz="3900" dirty="0"/>
          </a:p>
        </p:txBody>
      </p:sp>
      <p:sp>
        <p:nvSpPr>
          <p:cNvPr id="3" name="Content Placeholder 2">
            <a:extLst>
              <a:ext uri="{FF2B5EF4-FFF2-40B4-BE49-F238E27FC236}">
                <a16:creationId xmlns:a16="http://schemas.microsoft.com/office/drawing/2014/main" id="{C6FE6810-F536-3969-F528-0E15A258D0EF}"/>
              </a:ext>
            </a:extLst>
          </p:cNvPr>
          <p:cNvSpPr>
            <a:spLocks noGrp="1"/>
          </p:cNvSpPr>
          <p:nvPr>
            <p:ph idx="1"/>
          </p:nvPr>
        </p:nvSpPr>
        <p:spPr>
          <a:xfrm>
            <a:off x="1103312" y="2052918"/>
            <a:ext cx="8946541" cy="4195481"/>
          </a:xfrm>
        </p:spPr>
        <p:txBody>
          <a:bodyPr>
            <a:normAutofit/>
          </a:bodyPr>
          <a:lstStyle/>
          <a:p>
            <a:pPr>
              <a:lnSpc>
                <a:spcPct val="90000"/>
              </a:lnSpc>
            </a:pPr>
            <a:r>
              <a:rPr lang="en-EC" sz="1700"/>
              <a:t>27 years old pregnant woman expecting her fourth child was in labor. </a:t>
            </a:r>
          </a:p>
          <a:p>
            <a:pPr>
              <a:lnSpc>
                <a:spcPct val="90000"/>
              </a:lnSpc>
            </a:pPr>
            <a:r>
              <a:rPr lang="en-EC" sz="1700"/>
              <a:t>Sought care at a hospital within the social security network. </a:t>
            </a:r>
          </a:p>
          <a:p>
            <a:pPr>
              <a:lnSpc>
                <a:spcPct val="90000"/>
              </a:lnSpc>
            </a:pPr>
            <a:r>
              <a:rPr lang="en-EC" sz="1700"/>
              <a:t>Despite her intense pain, she was denied medical care. </a:t>
            </a:r>
          </a:p>
          <a:p>
            <a:pPr>
              <a:lnSpc>
                <a:spcPct val="90000"/>
              </a:lnSpc>
            </a:pPr>
            <a:r>
              <a:rPr lang="en-EC" sz="1700"/>
              <a:t>She screamed in pain and begged for help. She recalls feeling treated like an animal. </a:t>
            </a:r>
          </a:p>
          <a:p>
            <a:pPr>
              <a:lnSpc>
                <a:spcPct val="90000"/>
              </a:lnSpc>
            </a:pPr>
            <a:r>
              <a:rPr lang="en-EC" sz="1700"/>
              <a:t>She was left alone in an operating room. Baby was born without medical assistance, and the woman lost so much blood that she passed out.</a:t>
            </a:r>
          </a:p>
          <a:p>
            <a:pPr>
              <a:lnSpc>
                <a:spcPct val="90000"/>
              </a:lnSpc>
            </a:pPr>
            <a:r>
              <a:rPr lang="en-EC" sz="1700"/>
              <a:t>Later, against her will, she was transferred to another facility after several others refused to receive her.</a:t>
            </a:r>
          </a:p>
          <a:p>
            <a:pPr>
              <a:lnSpc>
                <a:spcPct val="90000"/>
              </a:lnSpc>
            </a:pPr>
            <a:r>
              <a:rPr lang="en-EC" sz="1700"/>
              <a:t>This produced long-term health complications that could have been avoided. </a:t>
            </a:r>
          </a:p>
          <a:p>
            <a:pPr>
              <a:lnSpc>
                <a:spcPct val="90000"/>
              </a:lnSpc>
            </a:pPr>
            <a:r>
              <a:rPr lang="en-EC" sz="1700"/>
              <a:t>The hospital’s argument was that her employer was behind on social security contributions—a justification that national law prohibits as a basis for denying emergency medical care. Also, it was later proved false.</a:t>
            </a:r>
          </a:p>
          <a:p>
            <a:pPr>
              <a:lnSpc>
                <a:spcPct val="90000"/>
              </a:lnSpc>
            </a:pPr>
            <a:endParaRPr lang="en-EC" sz="1700"/>
          </a:p>
        </p:txBody>
      </p:sp>
    </p:spTree>
    <p:extLst>
      <p:ext uri="{BB962C8B-B14F-4D97-AF65-F5344CB8AC3E}">
        <p14:creationId xmlns:p14="http://schemas.microsoft.com/office/powerpoint/2010/main" val="99683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1C8A6-143E-2E89-CCEF-8AB7C9746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D4EAF-1955-0F3D-C4D9-DD343547B101}"/>
              </a:ext>
            </a:extLst>
          </p:cNvPr>
          <p:cNvSpPr>
            <a:spLocks noGrp="1"/>
          </p:cNvSpPr>
          <p:nvPr>
            <p:ph type="title"/>
          </p:nvPr>
        </p:nvSpPr>
        <p:spPr/>
        <p:txBody>
          <a:bodyPr/>
          <a:lstStyle/>
          <a:p>
            <a:r>
              <a:rPr lang="en-US" sz="4000" b="1" dirty="0"/>
              <a:t>Judgment </a:t>
            </a:r>
            <a:r>
              <a:rPr lang="en-EC" sz="4000" b="1" dirty="0"/>
              <a:t>904-12-JP/19 </a:t>
            </a:r>
            <a:endParaRPr lang="en-EC" dirty="0"/>
          </a:p>
        </p:txBody>
      </p:sp>
      <p:sp>
        <p:nvSpPr>
          <p:cNvPr id="3" name="Text Placeholder 2">
            <a:extLst>
              <a:ext uri="{FF2B5EF4-FFF2-40B4-BE49-F238E27FC236}">
                <a16:creationId xmlns:a16="http://schemas.microsoft.com/office/drawing/2014/main" id="{D8D0DE90-1EA4-7F34-2AFE-33325067573F}"/>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DDF17BDD-7B1E-E732-9E1E-9E8D9C86C75C}"/>
              </a:ext>
            </a:extLst>
          </p:cNvPr>
          <p:cNvSpPr>
            <a:spLocks noGrp="1"/>
          </p:cNvSpPr>
          <p:nvPr>
            <p:ph sz="half" idx="2"/>
          </p:nvPr>
        </p:nvSpPr>
        <p:spPr/>
        <p:txBody>
          <a:bodyPr>
            <a:normAutofit fontScale="92500" lnSpcReduction="10000"/>
          </a:bodyPr>
          <a:lstStyle/>
          <a:p>
            <a:r>
              <a:rPr lang="en-EC" dirty="0"/>
              <a:t>Declared the existence of </a:t>
            </a:r>
            <a:r>
              <a:rPr lang="en-EC" b="1" dirty="0"/>
              <a:t>obstetric violence</a:t>
            </a:r>
            <a:endParaRPr lang="en-EC" dirty="0"/>
          </a:p>
          <a:p>
            <a:r>
              <a:rPr lang="en-EC" dirty="0"/>
              <a:t>Hospital’s refusal to provide care due to alleged non-payment </a:t>
            </a:r>
            <a:r>
              <a:rPr lang="en-EC" b="1" dirty="0"/>
              <a:t>violated </a:t>
            </a:r>
            <a:r>
              <a:rPr lang="en-US" b="1" dirty="0"/>
              <a:t>the right to healt</a:t>
            </a:r>
            <a:r>
              <a:rPr lang="en-US" dirty="0"/>
              <a:t>h (availability, accessibility, acceptability, and quality). </a:t>
            </a:r>
          </a:p>
          <a:p>
            <a:r>
              <a:rPr lang="en-US" dirty="0"/>
              <a:t>The right of pregnant women and newborns to priority care means they must be given precedence in heath service provision.</a:t>
            </a:r>
          </a:p>
          <a:p>
            <a:r>
              <a:rPr lang="en-US" dirty="0"/>
              <a:t>Hospital also violated rights to </a:t>
            </a:r>
            <a:r>
              <a:rPr lang="en-US" b="1" dirty="0"/>
              <a:t>priority care and social security.</a:t>
            </a:r>
          </a:p>
          <a:p>
            <a:endParaRPr lang="en-EC" dirty="0"/>
          </a:p>
        </p:txBody>
      </p:sp>
      <p:sp>
        <p:nvSpPr>
          <p:cNvPr id="5" name="Text Placeholder 4">
            <a:extLst>
              <a:ext uri="{FF2B5EF4-FFF2-40B4-BE49-F238E27FC236}">
                <a16:creationId xmlns:a16="http://schemas.microsoft.com/office/drawing/2014/main" id="{B6212A83-29E9-18C3-7504-048FE4A9170A}"/>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2DF252EC-D8CB-B4D2-0C9B-0B9124D096D1}"/>
              </a:ext>
            </a:extLst>
          </p:cNvPr>
          <p:cNvSpPr>
            <a:spLocks noGrp="1"/>
          </p:cNvSpPr>
          <p:nvPr>
            <p:ph sz="quarter" idx="4"/>
          </p:nvPr>
        </p:nvSpPr>
        <p:spPr>
          <a:xfrm>
            <a:off x="5654495" y="2514600"/>
            <a:ext cx="5746568" cy="3741738"/>
          </a:xfrm>
        </p:spPr>
        <p:txBody>
          <a:bodyPr>
            <a:normAutofit fontScale="92500" lnSpcReduction="10000"/>
          </a:bodyPr>
          <a:lstStyle/>
          <a:p>
            <a:pPr lvl="0"/>
            <a:r>
              <a:rPr lang="en-EC" dirty="0"/>
              <a:t>Monetary compensation for expenses incurred by the woman </a:t>
            </a:r>
          </a:p>
          <a:p>
            <a:pPr lvl="0"/>
            <a:r>
              <a:rPr lang="en-EC" dirty="0"/>
              <a:t>Compensation in equity for non-material damage;</a:t>
            </a:r>
          </a:p>
          <a:p>
            <a:pPr lvl="0"/>
            <a:r>
              <a:rPr lang="en-EC" dirty="0"/>
              <a:t>Public apology;</a:t>
            </a:r>
          </a:p>
          <a:p>
            <a:pPr lvl="0"/>
            <a:r>
              <a:rPr lang="en-EC" dirty="0"/>
              <a:t>That the social security institute and the Ministry of Public Health develop a “Comprehensive Care Guide for Pregnant Women and Prevention of Obstetric Violence” and a “National Technical Review Plan” to ensure that public and private health facilities are adequately equipped to care for pregnant women before, during, and after childbirth, and to manage obstetric emergencies like uterine and postpartum hemorrhage.</a:t>
            </a:r>
          </a:p>
          <a:p>
            <a:endParaRPr lang="en-EC" dirty="0"/>
          </a:p>
          <a:p>
            <a:endParaRPr lang="en-US" dirty="0"/>
          </a:p>
          <a:p>
            <a:endParaRPr lang="en-EC" dirty="0"/>
          </a:p>
        </p:txBody>
      </p:sp>
    </p:spTree>
    <p:extLst>
      <p:ext uri="{BB962C8B-B14F-4D97-AF65-F5344CB8AC3E}">
        <p14:creationId xmlns:p14="http://schemas.microsoft.com/office/powerpoint/2010/main" val="757689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C4E164-1D88-B574-7C82-07E4D7B622DF}"/>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regnant person holding her belly&#10;&#10;AI-generated content may be incorrect.">
            <a:extLst>
              <a:ext uri="{FF2B5EF4-FFF2-40B4-BE49-F238E27FC236}">
                <a16:creationId xmlns:a16="http://schemas.microsoft.com/office/drawing/2014/main" id="{4DA36F3D-5192-C23A-D5D8-885EF1CB2100}"/>
              </a:ext>
            </a:extLst>
          </p:cNvPr>
          <p:cNvPicPr>
            <a:picLocks noChangeAspect="1"/>
          </p:cNvPicPr>
          <p:nvPr/>
        </p:nvPicPr>
        <p:blipFill>
          <a:blip r:embed="rId2">
            <a:alphaModFix amt="35000"/>
          </a:blip>
          <a:srcRect t="1747"/>
          <a:stretch>
            <a:fillRect/>
          </a:stretch>
        </p:blipFill>
        <p:spPr>
          <a:xfrm>
            <a:off x="92618" y="150470"/>
            <a:ext cx="12191980" cy="6858000"/>
          </a:xfrm>
          <a:prstGeom prst="rect">
            <a:avLst/>
          </a:prstGeom>
        </p:spPr>
      </p:pic>
      <p:sp>
        <p:nvSpPr>
          <p:cNvPr id="2" name="Title 1">
            <a:extLst>
              <a:ext uri="{FF2B5EF4-FFF2-40B4-BE49-F238E27FC236}">
                <a16:creationId xmlns:a16="http://schemas.microsoft.com/office/drawing/2014/main" id="{D68D6F97-6486-931B-B7FE-5ABC20B23E5C}"/>
              </a:ext>
            </a:extLst>
          </p:cNvPr>
          <p:cNvSpPr>
            <a:spLocks noGrp="1"/>
          </p:cNvSpPr>
          <p:nvPr>
            <p:ph type="title"/>
          </p:nvPr>
        </p:nvSpPr>
        <p:spPr>
          <a:xfrm>
            <a:off x="646111" y="452718"/>
            <a:ext cx="9404723" cy="1400530"/>
          </a:xfrm>
        </p:spPr>
        <p:txBody>
          <a:bodyPr>
            <a:noAutofit/>
          </a:bodyPr>
          <a:lstStyle/>
          <a:p>
            <a:pPr>
              <a:lnSpc>
                <a:spcPct val="90000"/>
              </a:lnSpc>
            </a:pPr>
            <a:r>
              <a:rPr lang="en-EC" sz="4400" b="1" dirty="0"/>
              <a:t>Judgment 983-18-JP/21 </a:t>
            </a:r>
            <a:br>
              <a:rPr lang="en-EC" sz="4400" b="1" dirty="0"/>
            </a:br>
            <a:r>
              <a:rPr lang="en-EC" sz="4400" b="1" dirty="0"/>
              <a:t>Right to health, migratory status</a:t>
            </a:r>
            <a:br>
              <a:rPr lang="en-EC" sz="4400" dirty="0"/>
            </a:br>
            <a:endParaRPr lang="en-EC" sz="4400" dirty="0"/>
          </a:p>
        </p:txBody>
      </p:sp>
      <p:sp>
        <p:nvSpPr>
          <p:cNvPr id="3" name="Content Placeholder 2">
            <a:extLst>
              <a:ext uri="{FF2B5EF4-FFF2-40B4-BE49-F238E27FC236}">
                <a16:creationId xmlns:a16="http://schemas.microsoft.com/office/drawing/2014/main" id="{6600616B-C071-DFD7-5A49-2E44247539F6}"/>
              </a:ext>
            </a:extLst>
          </p:cNvPr>
          <p:cNvSpPr>
            <a:spLocks noGrp="1"/>
          </p:cNvSpPr>
          <p:nvPr>
            <p:ph idx="1"/>
          </p:nvPr>
        </p:nvSpPr>
        <p:spPr>
          <a:xfrm>
            <a:off x="1103312" y="2052918"/>
            <a:ext cx="9404723" cy="4195481"/>
          </a:xfrm>
        </p:spPr>
        <p:txBody>
          <a:bodyPr>
            <a:normAutofit/>
          </a:bodyPr>
          <a:lstStyle/>
          <a:p>
            <a:r>
              <a:rPr lang="en-EC" dirty="0"/>
              <a:t>Family migrated from Colombia to Ecuador. Recognized as refugees.</a:t>
            </a:r>
          </a:p>
          <a:p>
            <a:r>
              <a:rPr lang="en-EC" dirty="0"/>
              <a:t>Pregnant, Afro-Colombian refugee woman sought pre-natal medical care.</a:t>
            </a:r>
          </a:p>
          <a:p>
            <a:r>
              <a:rPr lang="en-EC" dirty="0"/>
              <a:t>Pregnancy was flagged as high-risk due to blood incompatibility with the fetus, but she was never properly informed of the implications.</a:t>
            </a:r>
          </a:p>
          <a:p>
            <a:r>
              <a:rPr lang="en-EC" dirty="0"/>
              <a:t>She was not referred on time to a center equipped to manage the condition.</a:t>
            </a:r>
          </a:p>
          <a:p>
            <a:r>
              <a:rPr lang="en-EC" dirty="0"/>
              <a:t>After birth, referral system denied them care because they were Colombian, they were told to return to Colombia for treatment.</a:t>
            </a:r>
          </a:p>
          <a:p>
            <a:r>
              <a:rPr lang="en-EC" dirty="0"/>
              <a:t>Newborn died after a few days due to lack of medical care.</a:t>
            </a:r>
          </a:p>
          <a:p>
            <a:endParaRPr lang="en-EC" dirty="0"/>
          </a:p>
          <a:p>
            <a:endParaRPr lang="en-EC" dirty="0"/>
          </a:p>
        </p:txBody>
      </p:sp>
    </p:spTree>
    <p:extLst>
      <p:ext uri="{BB962C8B-B14F-4D97-AF65-F5344CB8AC3E}">
        <p14:creationId xmlns:p14="http://schemas.microsoft.com/office/powerpoint/2010/main" val="126925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8EF3-6FBB-798C-9440-5143A03B4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B562F-D19D-121D-22C7-D221C0B8D47A}"/>
              </a:ext>
            </a:extLst>
          </p:cNvPr>
          <p:cNvSpPr>
            <a:spLocks noGrp="1"/>
          </p:cNvSpPr>
          <p:nvPr>
            <p:ph type="title"/>
          </p:nvPr>
        </p:nvSpPr>
        <p:spPr/>
        <p:txBody>
          <a:bodyPr/>
          <a:lstStyle/>
          <a:p>
            <a:r>
              <a:rPr lang="en-US" sz="4000" b="1" dirty="0"/>
              <a:t>Judgment </a:t>
            </a:r>
            <a:r>
              <a:rPr lang="en-EC" sz="4000" b="1" dirty="0"/>
              <a:t>983-18-JP/21 </a:t>
            </a:r>
            <a:endParaRPr lang="en-EC" dirty="0"/>
          </a:p>
        </p:txBody>
      </p:sp>
      <p:sp>
        <p:nvSpPr>
          <p:cNvPr id="3" name="Text Placeholder 2">
            <a:extLst>
              <a:ext uri="{FF2B5EF4-FFF2-40B4-BE49-F238E27FC236}">
                <a16:creationId xmlns:a16="http://schemas.microsoft.com/office/drawing/2014/main" id="{94525833-958A-D60B-8A2A-3D8D36DF4F72}"/>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3B56DA3C-E975-B3B5-99E0-BAC4EBFB303D}"/>
              </a:ext>
            </a:extLst>
          </p:cNvPr>
          <p:cNvSpPr>
            <a:spLocks noGrp="1"/>
          </p:cNvSpPr>
          <p:nvPr>
            <p:ph sz="half" idx="2"/>
          </p:nvPr>
        </p:nvSpPr>
        <p:spPr/>
        <p:txBody>
          <a:bodyPr>
            <a:normAutofit fontScale="70000" lnSpcReduction="20000"/>
          </a:bodyPr>
          <a:lstStyle/>
          <a:p>
            <a:r>
              <a:rPr lang="en-EC" dirty="0"/>
              <a:t>Violation of the newborn’s rights to life and health, the best interests of the child, </a:t>
            </a:r>
          </a:p>
          <a:p>
            <a:r>
              <a:rPr lang="en-EC" dirty="0"/>
              <a:t>Violation of the right to equality and non-discrimination based on migratory status</a:t>
            </a:r>
          </a:p>
          <a:p>
            <a:r>
              <a:rPr lang="en-EC" dirty="0"/>
              <a:t>Violation of the the principle of non-refoulement. </a:t>
            </a:r>
          </a:p>
        </p:txBody>
      </p:sp>
      <p:sp>
        <p:nvSpPr>
          <p:cNvPr id="5" name="Text Placeholder 4">
            <a:extLst>
              <a:ext uri="{FF2B5EF4-FFF2-40B4-BE49-F238E27FC236}">
                <a16:creationId xmlns:a16="http://schemas.microsoft.com/office/drawing/2014/main" id="{54972AA5-0AD8-1F60-B7CB-7E1CFCC49619}"/>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D1BB5906-392C-4CDE-CBBC-E441F378E946}"/>
              </a:ext>
            </a:extLst>
          </p:cNvPr>
          <p:cNvSpPr>
            <a:spLocks noGrp="1"/>
          </p:cNvSpPr>
          <p:nvPr>
            <p:ph sz="quarter" idx="4"/>
          </p:nvPr>
        </p:nvSpPr>
        <p:spPr>
          <a:xfrm>
            <a:off x="5393803" y="2514599"/>
            <a:ext cx="6308202" cy="4001947"/>
          </a:xfrm>
        </p:spPr>
        <p:txBody>
          <a:bodyPr>
            <a:normAutofit fontScale="70000" lnSpcReduction="20000"/>
          </a:bodyPr>
          <a:lstStyle/>
          <a:p>
            <a:pPr lvl="0"/>
            <a:r>
              <a:rPr lang="en-EC" dirty="0"/>
              <a:t>Compensatory damages for material harm.</a:t>
            </a:r>
          </a:p>
          <a:p>
            <a:pPr lvl="0"/>
            <a:r>
              <a:rPr lang="en-EC" dirty="0"/>
              <a:t>Compensation in equity for non-material harm.</a:t>
            </a:r>
          </a:p>
          <a:p>
            <a:pPr lvl="0"/>
            <a:r>
              <a:rPr lang="en-EC" dirty="0"/>
              <a:t>Availability of psychological care for the parents and siblings in their place of residence.</a:t>
            </a:r>
          </a:p>
          <a:p>
            <a:pPr lvl="0"/>
            <a:r>
              <a:rPr lang="en-EC" dirty="0"/>
              <a:t>Public apology.</a:t>
            </a:r>
          </a:p>
          <a:p>
            <a:pPr lvl="0"/>
            <a:r>
              <a:rPr lang="en-EC" dirty="0"/>
              <a:t>Development of a Protocol for the Care of Pregnant Women and Newborns, especially those in situations of human mobility;</a:t>
            </a:r>
          </a:p>
          <a:p>
            <a:r>
              <a:rPr lang="en-EC" dirty="0"/>
              <a:t>A national report on the health system’s capacity to care for pregnant women, newborns, children, and adolescents, including safe and timely medical transfers. Use of the national report to guide the Ministry’s annual budget.</a:t>
            </a:r>
          </a:p>
          <a:p>
            <a:pPr lvl="0"/>
            <a:r>
              <a:rPr lang="en-EC" dirty="0"/>
              <a:t>A short- and medium-term plan to ensure adequate medical supplies and transfusion treatments across all provinces.</a:t>
            </a:r>
          </a:p>
          <a:p>
            <a:pPr lvl="0"/>
            <a:r>
              <a:rPr lang="en-EC" dirty="0"/>
              <a:t>Implementation of a national-level health information system to facilitate patient referrals.</a:t>
            </a:r>
          </a:p>
          <a:p>
            <a:r>
              <a:rPr lang="en-US" dirty="0"/>
              <a:t>Training plan for medical staff in border provinces on the rights of migrants and refugees.</a:t>
            </a:r>
            <a:endParaRPr lang="en-EC" dirty="0"/>
          </a:p>
          <a:p>
            <a:pPr lvl="0"/>
            <a:endParaRPr lang="en-EC" dirty="0"/>
          </a:p>
          <a:p>
            <a:endParaRPr lang="en-US" dirty="0"/>
          </a:p>
          <a:p>
            <a:endParaRPr lang="en-EC" dirty="0"/>
          </a:p>
        </p:txBody>
      </p:sp>
    </p:spTree>
    <p:extLst>
      <p:ext uri="{BB962C8B-B14F-4D97-AF65-F5344CB8AC3E}">
        <p14:creationId xmlns:p14="http://schemas.microsoft.com/office/powerpoint/2010/main" val="78663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3AA882-A182-467A-F510-90BBD532E955}"/>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ying in a hospital bed&#10;&#10;AI-generated content may be incorrect.">
            <a:extLst>
              <a:ext uri="{FF2B5EF4-FFF2-40B4-BE49-F238E27FC236}">
                <a16:creationId xmlns:a16="http://schemas.microsoft.com/office/drawing/2014/main" id="{0E0ED626-C95A-4221-EFAD-E19016016977}"/>
              </a:ext>
            </a:extLst>
          </p:cNvPr>
          <p:cNvPicPr>
            <a:picLocks noChangeAspect="1"/>
          </p:cNvPicPr>
          <p:nvPr/>
        </p:nvPicPr>
        <p:blipFill>
          <a:blip r:embed="rId2">
            <a:alphaModFix amt="35000"/>
          </a:blip>
          <a:srcRect t="1840" b="6323"/>
          <a:stretch>
            <a:fillRect/>
          </a:stretch>
        </p:blipFill>
        <p:spPr>
          <a:xfrm>
            <a:off x="20" y="150469"/>
            <a:ext cx="12191980" cy="6858000"/>
          </a:xfrm>
          <a:prstGeom prst="rect">
            <a:avLst/>
          </a:prstGeom>
        </p:spPr>
      </p:pic>
      <p:sp>
        <p:nvSpPr>
          <p:cNvPr id="2" name="Title 1">
            <a:extLst>
              <a:ext uri="{FF2B5EF4-FFF2-40B4-BE49-F238E27FC236}">
                <a16:creationId xmlns:a16="http://schemas.microsoft.com/office/drawing/2014/main" id="{EE608086-1CB6-3B9F-9D0E-6E7D95E26F17}"/>
              </a:ext>
            </a:extLst>
          </p:cNvPr>
          <p:cNvSpPr>
            <a:spLocks noGrp="1"/>
          </p:cNvSpPr>
          <p:nvPr>
            <p:ph type="title"/>
          </p:nvPr>
        </p:nvSpPr>
        <p:spPr>
          <a:xfrm>
            <a:off x="646111" y="452718"/>
            <a:ext cx="10245666" cy="1400530"/>
          </a:xfrm>
        </p:spPr>
        <p:txBody>
          <a:bodyPr>
            <a:noAutofit/>
          </a:bodyPr>
          <a:lstStyle/>
          <a:p>
            <a:pPr>
              <a:lnSpc>
                <a:spcPct val="90000"/>
              </a:lnSpc>
            </a:pPr>
            <a:r>
              <a:rPr lang="en-EC" sz="3600" b="1" dirty="0"/>
              <a:t>Judgment 16-16-JC/20 </a:t>
            </a:r>
            <a:br>
              <a:rPr lang="en-EC" sz="3600" b="1" dirty="0"/>
            </a:br>
            <a:r>
              <a:rPr lang="en-EC" sz="3600" b="1" dirty="0"/>
              <a:t>Right to health of people with chronic kidney disease</a:t>
            </a:r>
            <a:endParaRPr lang="en-EC" sz="3600" dirty="0"/>
          </a:p>
        </p:txBody>
      </p:sp>
      <p:sp>
        <p:nvSpPr>
          <p:cNvPr id="3" name="Content Placeholder 2">
            <a:extLst>
              <a:ext uri="{FF2B5EF4-FFF2-40B4-BE49-F238E27FC236}">
                <a16:creationId xmlns:a16="http://schemas.microsoft.com/office/drawing/2014/main" id="{9D7AFA04-17AB-734E-9BED-DFE86561A059}"/>
              </a:ext>
            </a:extLst>
          </p:cNvPr>
          <p:cNvSpPr>
            <a:spLocks noGrp="1"/>
          </p:cNvSpPr>
          <p:nvPr>
            <p:ph idx="1"/>
          </p:nvPr>
        </p:nvSpPr>
        <p:spPr>
          <a:xfrm>
            <a:off x="1103312" y="2365435"/>
            <a:ext cx="8946541" cy="4195481"/>
          </a:xfrm>
        </p:spPr>
        <p:txBody>
          <a:bodyPr>
            <a:normAutofit/>
          </a:bodyPr>
          <a:lstStyle/>
          <a:p>
            <a:r>
              <a:rPr lang="en-US" dirty="0"/>
              <a:t>Ministry of Finance stopped paying private health centers offering dialysis treatment for patients referred from public health system</a:t>
            </a:r>
          </a:p>
          <a:p>
            <a:r>
              <a:rPr lang="en-US" dirty="0"/>
              <a:t>Ministry of Health filed a request for precautionary measures to protect dialysis patients whose treatment was threatened by private centers due to delayed payments from the Ministry of Finance.</a:t>
            </a:r>
            <a:endParaRPr lang="en-EC" dirty="0"/>
          </a:p>
          <a:p>
            <a:endParaRPr lang="en-EC" dirty="0"/>
          </a:p>
        </p:txBody>
      </p:sp>
    </p:spTree>
    <p:extLst>
      <p:ext uri="{BB962C8B-B14F-4D97-AF65-F5344CB8AC3E}">
        <p14:creationId xmlns:p14="http://schemas.microsoft.com/office/powerpoint/2010/main" val="22420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36A1-C2E4-AA3C-24B1-1CC02EA9B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B0B05-11D6-A48F-A227-DB212C46EC7A}"/>
              </a:ext>
            </a:extLst>
          </p:cNvPr>
          <p:cNvSpPr>
            <a:spLocks noGrp="1"/>
          </p:cNvSpPr>
          <p:nvPr>
            <p:ph type="title"/>
          </p:nvPr>
        </p:nvSpPr>
        <p:spPr/>
        <p:txBody>
          <a:bodyPr/>
          <a:lstStyle/>
          <a:p>
            <a:r>
              <a:rPr lang="en-US" sz="4000" b="1" dirty="0"/>
              <a:t>Judgment </a:t>
            </a:r>
            <a:r>
              <a:rPr lang="en-EC" sz="4000" b="1" dirty="0"/>
              <a:t>16-16-JC/20 </a:t>
            </a:r>
            <a:endParaRPr lang="en-EC" dirty="0"/>
          </a:p>
        </p:txBody>
      </p:sp>
      <p:sp>
        <p:nvSpPr>
          <p:cNvPr id="3" name="Text Placeholder 2">
            <a:extLst>
              <a:ext uri="{FF2B5EF4-FFF2-40B4-BE49-F238E27FC236}">
                <a16:creationId xmlns:a16="http://schemas.microsoft.com/office/drawing/2014/main" id="{239C93D6-E907-C578-51C6-192ACDDCC36E}"/>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924A556D-DA7C-7CCF-98D3-EFF7654F5CA5}"/>
              </a:ext>
            </a:extLst>
          </p:cNvPr>
          <p:cNvSpPr>
            <a:spLocks noGrp="1"/>
          </p:cNvSpPr>
          <p:nvPr>
            <p:ph sz="half" idx="2"/>
          </p:nvPr>
        </p:nvSpPr>
        <p:spPr/>
        <p:txBody>
          <a:bodyPr>
            <a:normAutofit fontScale="92500" lnSpcReduction="10000"/>
          </a:bodyPr>
          <a:lstStyle/>
          <a:p>
            <a:r>
              <a:rPr lang="en-EC" dirty="0"/>
              <a:t>The availability and accessibility of dialysis as a structural threat to health. </a:t>
            </a:r>
          </a:p>
          <a:p>
            <a:r>
              <a:rPr lang="en-EC" dirty="0"/>
              <a:t>Structural situation that requires a comprehensive public health policy from the Ministry of Health and a financing plan from the Ministry of Finance. </a:t>
            </a:r>
          </a:p>
          <a:p>
            <a:r>
              <a:rPr lang="en-EC" dirty="0"/>
              <a:t>Parameters to ensure treatment</a:t>
            </a:r>
          </a:p>
          <a:p>
            <a:r>
              <a:rPr lang="en-EC" dirty="0"/>
              <a:t>Health services cannot be suspended</a:t>
            </a:r>
          </a:p>
          <a:p>
            <a:r>
              <a:rPr lang="en-EC" dirty="0"/>
              <a:t>Ministry of Finance has duty to pay providers on time</a:t>
            </a:r>
          </a:p>
        </p:txBody>
      </p:sp>
      <p:sp>
        <p:nvSpPr>
          <p:cNvPr id="5" name="Text Placeholder 4">
            <a:extLst>
              <a:ext uri="{FF2B5EF4-FFF2-40B4-BE49-F238E27FC236}">
                <a16:creationId xmlns:a16="http://schemas.microsoft.com/office/drawing/2014/main" id="{78E4776C-56E8-B2A7-5978-D6D924119622}"/>
              </a:ext>
            </a:extLst>
          </p:cNvPr>
          <p:cNvSpPr>
            <a:spLocks noGrp="1"/>
          </p:cNvSpPr>
          <p:nvPr>
            <p:ph type="body" sz="quarter" idx="3"/>
          </p:nvPr>
        </p:nvSpPr>
        <p:spPr/>
        <p:txBody>
          <a:bodyPr/>
          <a:lstStyle/>
          <a:p>
            <a:r>
              <a:rPr lang="en-EC" dirty="0"/>
              <a:t>Precautionary measures</a:t>
            </a:r>
          </a:p>
        </p:txBody>
      </p:sp>
      <p:sp>
        <p:nvSpPr>
          <p:cNvPr id="6" name="Content Placeholder 5">
            <a:extLst>
              <a:ext uri="{FF2B5EF4-FFF2-40B4-BE49-F238E27FC236}">
                <a16:creationId xmlns:a16="http://schemas.microsoft.com/office/drawing/2014/main" id="{C2171A93-1319-375F-C9F9-6D09BCD58B07}"/>
              </a:ext>
            </a:extLst>
          </p:cNvPr>
          <p:cNvSpPr>
            <a:spLocks noGrp="1"/>
          </p:cNvSpPr>
          <p:nvPr>
            <p:ph sz="quarter" idx="4"/>
          </p:nvPr>
        </p:nvSpPr>
        <p:spPr>
          <a:xfrm>
            <a:off x="5393803" y="2514599"/>
            <a:ext cx="6308202" cy="4001947"/>
          </a:xfrm>
        </p:spPr>
        <p:txBody>
          <a:bodyPr>
            <a:normAutofit fontScale="92500" lnSpcReduction="10000"/>
          </a:bodyPr>
          <a:lstStyle/>
          <a:p>
            <a:pPr lvl="0"/>
            <a:r>
              <a:rPr lang="en-EC" dirty="0"/>
              <a:t>A joint program by the Ministries of Health and Finance to pay outstanding debts to dialysis providers;</a:t>
            </a:r>
          </a:p>
          <a:p>
            <a:pPr lvl="0"/>
            <a:r>
              <a:rPr lang="en-EC" dirty="0"/>
              <a:t>Strengthening of the public policy on chronic kidney disease prevention and treatment;</a:t>
            </a:r>
          </a:p>
          <a:p>
            <a:pPr lvl="0"/>
            <a:r>
              <a:rPr lang="en-EC" dirty="0"/>
              <a:t>Permanent coordination mechanisms for timely payments to private dialysis centers.</a:t>
            </a:r>
          </a:p>
          <a:p>
            <a:pPr lvl="0"/>
            <a:endParaRPr lang="en-EC" dirty="0"/>
          </a:p>
          <a:p>
            <a:endParaRPr lang="en-US" dirty="0"/>
          </a:p>
          <a:p>
            <a:endParaRPr lang="en-EC" dirty="0"/>
          </a:p>
        </p:txBody>
      </p:sp>
    </p:spTree>
    <p:extLst>
      <p:ext uri="{BB962C8B-B14F-4D97-AF65-F5344CB8AC3E}">
        <p14:creationId xmlns:p14="http://schemas.microsoft.com/office/powerpoint/2010/main" val="2683640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EDC28C-5D37-FD38-FF94-4D719A1D5685}"/>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om with a blue tub and a bed&#10;&#10;AI-generated content may be incorrect.">
            <a:extLst>
              <a:ext uri="{FF2B5EF4-FFF2-40B4-BE49-F238E27FC236}">
                <a16:creationId xmlns:a16="http://schemas.microsoft.com/office/drawing/2014/main" id="{399671F5-B69E-CA10-F4C9-11E139523085}"/>
              </a:ext>
            </a:extLst>
          </p:cNvPr>
          <p:cNvPicPr>
            <a:picLocks noChangeAspect="1"/>
          </p:cNvPicPr>
          <p:nvPr/>
        </p:nvPicPr>
        <p:blipFill>
          <a:blip r:embed="rId2">
            <a:alphaModFix amt="35000"/>
          </a:blip>
          <a:srcRect t="4450" b="13132"/>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B0EF3AF8-3334-8F70-F446-24D8D13B3C75}"/>
              </a:ext>
            </a:extLst>
          </p:cNvPr>
          <p:cNvSpPr>
            <a:spLocks noGrp="1"/>
          </p:cNvSpPr>
          <p:nvPr>
            <p:ph type="title"/>
          </p:nvPr>
        </p:nvSpPr>
        <p:spPr>
          <a:xfrm>
            <a:off x="646111" y="452718"/>
            <a:ext cx="9404723" cy="1400530"/>
          </a:xfrm>
        </p:spPr>
        <p:txBody>
          <a:bodyPr>
            <a:noAutofit/>
          </a:bodyPr>
          <a:lstStyle/>
          <a:p>
            <a:pPr>
              <a:lnSpc>
                <a:spcPct val="90000"/>
              </a:lnSpc>
            </a:pPr>
            <a:r>
              <a:rPr lang="en-EC" sz="3200" b="1" dirty="0"/>
              <a:t>Judgment 2951-17-EP/21 </a:t>
            </a:r>
            <a:br>
              <a:rPr lang="en-EC" sz="3200" b="1" dirty="0"/>
            </a:br>
            <a:r>
              <a:rPr lang="en-EC" sz="3200" b="1" dirty="0"/>
              <a:t>right to health, private hospital</a:t>
            </a:r>
            <a:br>
              <a:rPr lang="en-EC" sz="3200" dirty="0"/>
            </a:br>
            <a:br>
              <a:rPr lang="en-EC" sz="3200" dirty="0"/>
            </a:br>
            <a:br>
              <a:rPr lang="en-EC" sz="3200" dirty="0"/>
            </a:br>
            <a:endParaRPr lang="en-EC" sz="3200" dirty="0"/>
          </a:p>
        </p:txBody>
      </p:sp>
      <p:sp>
        <p:nvSpPr>
          <p:cNvPr id="3" name="Content Placeholder 2">
            <a:extLst>
              <a:ext uri="{FF2B5EF4-FFF2-40B4-BE49-F238E27FC236}">
                <a16:creationId xmlns:a16="http://schemas.microsoft.com/office/drawing/2014/main" id="{E5902D4F-D76A-8802-4A06-E2713FD8939E}"/>
              </a:ext>
            </a:extLst>
          </p:cNvPr>
          <p:cNvSpPr>
            <a:spLocks noGrp="1"/>
          </p:cNvSpPr>
          <p:nvPr>
            <p:ph idx="1"/>
          </p:nvPr>
        </p:nvSpPr>
        <p:spPr>
          <a:xfrm>
            <a:off x="1103312" y="2052918"/>
            <a:ext cx="8946541" cy="4195481"/>
          </a:xfrm>
        </p:spPr>
        <p:txBody>
          <a:bodyPr>
            <a:normAutofit lnSpcReduction="10000"/>
          </a:bodyPr>
          <a:lstStyle/>
          <a:p>
            <a:r>
              <a:rPr lang="en-EC" dirty="0"/>
              <a:t>A family planned their child’s birth as a “humanized delivery” in a private facility</a:t>
            </a:r>
          </a:p>
          <a:p>
            <a:r>
              <a:rPr lang="en-EC" dirty="0"/>
              <a:t>The risks of preterm birth were not disclosed. </a:t>
            </a:r>
          </a:p>
          <a:p>
            <a:r>
              <a:rPr lang="en-EC" dirty="0"/>
              <a:t>The doctor, who owned the clinic, posed as an obstetric surgeon without a formal specialization.</a:t>
            </a:r>
          </a:p>
          <a:p>
            <a:r>
              <a:rPr lang="en-EC" dirty="0"/>
              <a:t>The baby was delivered at 35 weeks via emergency C-section. </a:t>
            </a:r>
          </a:p>
          <a:p>
            <a:r>
              <a:rPr lang="en-EC" dirty="0"/>
              <a:t>The newborn experienced respiratory distress and was given fentanyl for intubation without informed parental consent. </a:t>
            </a:r>
          </a:p>
          <a:p>
            <a:r>
              <a:rPr lang="en-EC" dirty="0"/>
              <a:t>Newborn was eventually transferred to a hospital with an ICU. </a:t>
            </a:r>
          </a:p>
          <a:p>
            <a:r>
              <a:rPr lang="en-EC" dirty="0"/>
              <a:t>Child now has a severe disability. The parents attribute this condition to inadequate care during child birth; the clinic blames a genetic condition.</a:t>
            </a:r>
          </a:p>
        </p:txBody>
      </p:sp>
    </p:spTree>
    <p:extLst>
      <p:ext uri="{BB962C8B-B14F-4D97-AF65-F5344CB8AC3E}">
        <p14:creationId xmlns:p14="http://schemas.microsoft.com/office/powerpoint/2010/main" val="173625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60498-4787-27CB-1EB9-79D147CA5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1B927-C44A-5112-AF0C-7088A957B20B}"/>
              </a:ext>
            </a:extLst>
          </p:cNvPr>
          <p:cNvSpPr>
            <a:spLocks noGrp="1"/>
          </p:cNvSpPr>
          <p:nvPr>
            <p:ph type="title"/>
          </p:nvPr>
        </p:nvSpPr>
        <p:spPr/>
        <p:txBody>
          <a:bodyPr/>
          <a:lstStyle/>
          <a:p>
            <a:r>
              <a:rPr lang="en-EC" b="1" dirty="0"/>
              <a:t>Judgment 2951-17-EP/21 </a:t>
            </a:r>
            <a:br>
              <a:rPr lang="en-EC" b="1" dirty="0"/>
            </a:br>
            <a:br>
              <a:rPr lang="en-EC" dirty="0"/>
            </a:br>
            <a:endParaRPr lang="en-EC" dirty="0"/>
          </a:p>
        </p:txBody>
      </p:sp>
      <p:sp>
        <p:nvSpPr>
          <p:cNvPr id="3" name="Text Placeholder 2">
            <a:extLst>
              <a:ext uri="{FF2B5EF4-FFF2-40B4-BE49-F238E27FC236}">
                <a16:creationId xmlns:a16="http://schemas.microsoft.com/office/drawing/2014/main" id="{C512585F-C03B-B553-3D92-8D70CE8D87D9}"/>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8E312D77-AD3B-DB98-C6E1-5A0F9450B981}"/>
              </a:ext>
            </a:extLst>
          </p:cNvPr>
          <p:cNvSpPr>
            <a:spLocks noGrp="1"/>
          </p:cNvSpPr>
          <p:nvPr>
            <p:ph sz="half" idx="2"/>
          </p:nvPr>
        </p:nvSpPr>
        <p:spPr/>
        <p:txBody>
          <a:bodyPr>
            <a:normAutofit/>
          </a:bodyPr>
          <a:lstStyle/>
          <a:p>
            <a:r>
              <a:rPr lang="en-EC" dirty="0"/>
              <a:t>Violations of the newborn’s right to health, specifically the right to access quality public healthcare </a:t>
            </a:r>
          </a:p>
          <a:p>
            <a:r>
              <a:rPr lang="en-US" dirty="0"/>
              <a:t>V</a:t>
            </a:r>
            <a:r>
              <a:rPr lang="en-EC" dirty="0"/>
              <a:t>iolation of the right to informed consent.</a:t>
            </a:r>
          </a:p>
        </p:txBody>
      </p:sp>
      <p:sp>
        <p:nvSpPr>
          <p:cNvPr id="5" name="Text Placeholder 4">
            <a:extLst>
              <a:ext uri="{FF2B5EF4-FFF2-40B4-BE49-F238E27FC236}">
                <a16:creationId xmlns:a16="http://schemas.microsoft.com/office/drawing/2014/main" id="{8F7CC7EE-9A72-202D-A03F-A47BC1DB922D}"/>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5081CD85-2B42-F40D-B48C-4B1A07F44102}"/>
              </a:ext>
            </a:extLst>
          </p:cNvPr>
          <p:cNvSpPr>
            <a:spLocks noGrp="1"/>
          </p:cNvSpPr>
          <p:nvPr>
            <p:ph sz="quarter" idx="4"/>
          </p:nvPr>
        </p:nvSpPr>
        <p:spPr>
          <a:xfrm>
            <a:off x="5393803" y="2514599"/>
            <a:ext cx="6308202" cy="4001947"/>
          </a:xfrm>
        </p:spPr>
        <p:txBody>
          <a:bodyPr>
            <a:normAutofit/>
          </a:bodyPr>
          <a:lstStyle/>
          <a:p>
            <a:pPr lvl="0"/>
            <a:r>
              <a:rPr lang="en-EC" dirty="0"/>
              <a:t>Public apology from the doctor;</a:t>
            </a:r>
          </a:p>
          <a:p>
            <a:pPr lvl="0"/>
            <a:r>
              <a:rPr lang="en-EC" dirty="0"/>
              <a:t>Equitable compensation for non-material damages;</a:t>
            </a:r>
          </a:p>
          <a:p>
            <a:pPr lvl="0"/>
            <a:r>
              <a:rPr lang="en-EC" dirty="0"/>
              <a:t>Mandatory training by the Ministry of Health for medical staff on informed consent and the doctor-patient relationship.</a:t>
            </a:r>
          </a:p>
          <a:p>
            <a:pPr lvl="0"/>
            <a:endParaRPr lang="en-EC" dirty="0"/>
          </a:p>
          <a:p>
            <a:endParaRPr lang="en-US" dirty="0"/>
          </a:p>
          <a:p>
            <a:endParaRPr lang="en-EC" dirty="0"/>
          </a:p>
        </p:txBody>
      </p:sp>
    </p:spTree>
    <p:extLst>
      <p:ext uri="{BB962C8B-B14F-4D97-AF65-F5344CB8AC3E}">
        <p14:creationId xmlns:p14="http://schemas.microsoft.com/office/powerpoint/2010/main" val="895126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CD3D-297F-D25E-E13D-F9658C757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786E9-3739-C6F8-2133-6366127A5B6B}"/>
              </a:ext>
            </a:extLst>
          </p:cNvPr>
          <p:cNvSpPr>
            <a:spLocks noGrp="1"/>
          </p:cNvSpPr>
          <p:nvPr>
            <p:ph type="title"/>
          </p:nvPr>
        </p:nvSpPr>
        <p:spPr>
          <a:xfrm>
            <a:off x="324091" y="452718"/>
            <a:ext cx="11867909" cy="1400530"/>
          </a:xfrm>
        </p:spPr>
        <p:txBody>
          <a:bodyPr/>
          <a:lstStyle/>
          <a:p>
            <a:r>
              <a:rPr lang="en-EC" b="1" dirty="0"/>
              <a:t>Judgment 679-18-JP/20 Access to </a:t>
            </a:r>
            <a:br>
              <a:rPr lang="en-EC" b="1" dirty="0"/>
            </a:br>
            <a:r>
              <a:rPr lang="en-EC" b="1" dirty="0"/>
              <a:t>medicine for people with catastrophic illnesses</a:t>
            </a:r>
            <a:endParaRPr lang="en-EC" dirty="0"/>
          </a:p>
        </p:txBody>
      </p:sp>
      <p:sp>
        <p:nvSpPr>
          <p:cNvPr id="3" name="Text Placeholder 2">
            <a:extLst>
              <a:ext uri="{FF2B5EF4-FFF2-40B4-BE49-F238E27FC236}">
                <a16:creationId xmlns:a16="http://schemas.microsoft.com/office/drawing/2014/main" id="{FC6A568A-E58D-737E-F438-7E28B8E02C0F}"/>
              </a:ext>
            </a:extLst>
          </p:cNvPr>
          <p:cNvSpPr>
            <a:spLocks noGrp="1"/>
          </p:cNvSpPr>
          <p:nvPr>
            <p:ph type="body" idx="1"/>
          </p:nvPr>
        </p:nvSpPr>
        <p:spPr>
          <a:xfrm>
            <a:off x="592207" y="3292380"/>
            <a:ext cx="4396338" cy="576262"/>
          </a:xfrm>
        </p:spPr>
        <p:txBody>
          <a:bodyPr/>
          <a:lstStyle/>
          <a:p>
            <a:r>
              <a:rPr lang="en-EC" dirty="0"/>
              <a:t>Rights</a:t>
            </a:r>
          </a:p>
        </p:txBody>
      </p:sp>
      <p:sp>
        <p:nvSpPr>
          <p:cNvPr id="4" name="Content Placeholder 3">
            <a:extLst>
              <a:ext uri="{FF2B5EF4-FFF2-40B4-BE49-F238E27FC236}">
                <a16:creationId xmlns:a16="http://schemas.microsoft.com/office/drawing/2014/main" id="{C2B1B172-5DA3-8B47-7AA4-B0F16EA28D29}"/>
              </a:ext>
            </a:extLst>
          </p:cNvPr>
          <p:cNvSpPr>
            <a:spLocks noGrp="1"/>
          </p:cNvSpPr>
          <p:nvPr>
            <p:ph sz="half" idx="2"/>
          </p:nvPr>
        </p:nvSpPr>
        <p:spPr>
          <a:xfrm>
            <a:off x="605679" y="3835500"/>
            <a:ext cx="5795121" cy="3741738"/>
          </a:xfrm>
        </p:spPr>
        <p:txBody>
          <a:bodyPr>
            <a:normAutofit/>
          </a:bodyPr>
          <a:lstStyle/>
          <a:p>
            <a:r>
              <a:rPr lang="en-US" dirty="0"/>
              <a:t>The Court identified a budgetary regression in funding for health, medications, and health personnel.</a:t>
            </a:r>
            <a:endParaRPr lang="en-EC" dirty="0"/>
          </a:p>
          <a:p>
            <a:r>
              <a:rPr lang="en-EC" dirty="0"/>
              <a:t>The Court developed the content of patients’ rights to:</a:t>
            </a:r>
          </a:p>
          <a:p>
            <a:pPr lvl="1"/>
            <a:r>
              <a:rPr lang="en-EC" dirty="0"/>
              <a:t>Information,</a:t>
            </a:r>
          </a:p>
          <a:p>
            <a:pPr lvl="1"/>
            <a:r>
              <a:rPr lang="en-EC" dirty="0"/>
              <a:t>Informed consent,</a:t>
            </a:r>
          </a:p>
          <a:p>
            <a:pPr lvl="1"/>
            <a:r>
              <a:rPr lang="en-EC" dirty="0"/>
              <a:t>Access to quality, safe, and effective medications </a:t>
            </a:r>
          </a:p>
        </p:txBody>
      </p:sp>
      <p:sp>
        <p:nvSpPr>
          <p:cNvPr id="5" name="Text Placeholder 4">
            <a:extLst>
              <a:ext uri="{FF2B5EF4-FFF2-40B4-BE49-F238E27FC236}">
                <a16:creationId xmlns:a16="http://schemas.microsoft.com/office/drawing/2014/main" id="{B0B1FDE5-767C-400B-E2CD-05B50BA7FAA0}"/>
              </a:ext>
            </a:extLst>
          </p:cNvPr>
          <p:cNvSpPr>
            <a:spLocks noGrp="1"/>
          </p:cNvSpPr>
          <p:nvPr>
            <p:ph type="body" sz="quarter" idx="3"/>
          </p:nvPr>
        </p:nvSpPr>
        <p:spPr>
          <a:xfrm>
            <a:off x="6745275" y="3237512"/>
            <a:ext cx="4396339" cy="576262"/>
          </a:xfrm>
        </p:spPr>
        <p:txBody>
          <a:bodyPr/>
          <a:lstStyle/>
          <a:p>
            <a:r>
              <a:rPr lang="en-EC" dirty="0"/>
              <a:t>Reparations</a:t>
            </a:r>
          </a:p>
        </p:txBody>
      </p:sp>
      <p:sp>
        <p:nvSpPr>
          <p:cNvPr id="6" name="Content Placeholder 5">
            <a:extLst>
              <a:ext uri="{FF2B5EF4-FFF2-40B4-BE49-F238E27FC236}">
                <a16:creationId xmlns:a16="http://schemas.microsoft.com/office/drawing/2014/main" id="{C0F39D76-E088-DA70-0784-F1B6F437A31F}"/>
              </a:ext>
            </a:extLst>
          </p:cNvPr>
          <p:cNvSpPr>
            <a:spLocks noGrp="1"/>
          </p:cNvSpPr>
          <p:nvPr>
            <p:ph sz="quarter" idx="4"/>
          </p:nvPr>
        </p:nvSpPr>
        <p:spPr>
          <a:xfrm>
            <a:off x="6745275" y="3904950"/>
            <a:ext cx="3938158" cy="4001947"/>
          </a:xfrm>
        </p:spPr>
        <p:txBody>
          <a:bodyPr>
            <a:normAutofit/>
          </a:bodyPr>
          <a:lstStyle/>
          <a:p>
            <a:r>
              <a:rPr lang="en-US" dirty="0"/>
              <a:t>The Court established indicators for guiding public policy on medication access, </a:t>
            </a:r>
            <a:endParaRPr lang="en-EC" dirty="0"/>
          </a:p>
          <a:p>
            <a:pPr lvl="0"/>
            <a:endParaRPr lang="en-EC" dirty="0"/>
          </a:p>
          <a:p>
            <a:endParaRPr lang="en-US" dirty="0"/>
          </a:p>
          <a:p>
            <a:endParaRPr lang="en-EC" dirty="0"/>
          </a:p>
        </p:txBody>
      </p:sp>
      <p:sp>
        <p:nvSpPr>
          <p:cNvPr id="7" name="TextBox 6">
            <a:extLst>
              <a:ext uri="{FF2B5EF4-FFF2-40B4-BE49-F238E27FC236}">
                <a16:creationId xmlns:a16="http://schemas.microsoft.com/office/drawing/2014/main" id="{CF897657-CC82-F508-1037-3E79DE6AF303}"/>
              </a:ext>
            </a:extLst>
          </p:cNvPr>
          <p:cNvSpPr txBox="1"/>
          <p:nvPr/>
        </p:nvSpPr>
        <p:spPr>
          <a:xfrm>
            <a:off x="578734" y="2470217"/>
            <a:ext cx="10104699" cy="923330"/>
          </a:xfrm>
          <a:prstGeom prst="rect">
            <a:avLst/>
          </a:prstGeom>
          <a:noFill/>
        </p:spPr>
        <p:txBody>
          <a:bodyPr wrap="square" rtlCol="0">
            <a:spAutoFit/>
          </a:bodyPr>
          <a:lstStyle/>
          <a:p>
            <a:endParaRPr lang="en-EC" dirty="0"/>
          </a:p>
          <a:p>
            <a:r>
              <a:rPr lang="en-EC" dirty="0"/>
              <a:t>complex case addressing the inability of people with catastrophic or high-complexity diseases to access essential medications—even after seeking judicial protection</a:t>
            </a:r>
          </a:p>
        </p:txBody>
      </p:sp>
      <p:sp>
        <p:nvSpPr>
          <p:cNvPr id="8" name="Text Placeholder 2">
            <a:extLst>
              <a:ext uri="{FF2B5EF4-FFF2-40B4-BE49-F238E27FC236}">
                <a16:creationId xmlns:a16="http://schemas.microsoft.com/office/drawing/2014/main" id="{D9100399-9733-7372-8424-F8B63AFC357A}"/>
              </a:ext>
            </a:extLst>
          </p:cNvPr>
          <p:cNvSpPr txBox="1">
            <a:spLocks/>
          </p:cNvSpPr>
          <p:nvPr/>
        </p:nvSpPr>
        <p:spPr>
          <a:xfrm>
            <a:off x="578734" y="2234099"/>
            <a:ext cx="439633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EC" dirty="0"/>
              <a:t>Facts:</a:t>
            </a:r>
          </a:p>
        </p:txBody>
      </p:sp>
    </p:spTree>
    <p:extLst>
      <p:ext uri="{BB962C8B-B14F-4D97-AF65-F5344CB8AC3E}">
        <p14:creationId xmlns:p14="http://schemas.microsoft.com/office/powerpoint/2010/main" val="2221310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C75C2888-C897-54A9-73AB-F4415BEF87B1}"/>
              </a:ext>
            </a:extLst>
          </p:cNvPr>
          <p:cNvGraphicFramePr>
            <a:graphicFrameLocks/>
          </p:cNvGraphicFramePr>
          <p:nvPr>
            <p:extLst>
              <p:ext uri="{D42A27DB-BD31-4B8C-83A1-F6EECF244321}">
                <p14:modId xmlns:p14="http://schemas.microsoft.com/office/powerpoint/2010/main" val="3323404618"/>
              </p:ext>
            </p:extLst>
          </p:nvPr>
        </p:nvGraphicFramePr>
        <p:xfrm>
          <a:off x="261257" y="362857"/>
          <a:ext cx="11524343" cy="6270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00BAA5A-E8B0-011C-5E72-47B39A130EA0}"/>
              </a:ext>
            </a:extLst>
          </p:cNvPr>
          <p:cNvSpPr txBox="1"/>
          <p:nvPr/>
        </p:nvSpPr>
        <p:spPr>
          <a:xfrm>
            <a:off x="4470400" y="3128610"/>
            <a:ext cx="2946400" cy="523220"/>
          </a:xfrm>
          <a:prstGeom prst="rect">
            <a:avLst/>
          </a:prstGeom>
          <a:noFill/>
        </p:spPr>
        <p:txBody>
          <a:bodyPr wrap="square" rtlCol="0">
            <a:spAutoFit/>
          </a:bodyPr>
          <a:lstStyle/>
          <a:p>
            <a:r>
              <a:rPr lang="en-EC" sz="2800" b="1" dirty="0"/>
              <a:t>Sumak Kawsay</a:t>
            </a:r>
          </a:p>
        </p:txBody>
      </p:sp>
    </p:spTree>
    <p:extLst>
      <p:ext uri="{BB962C8B-B14F-4D97-AF65-F5344CB8AC3E}">
        <p14:creationId xmlns:p14="http://schemas.microsoft.com/office/powerpoint/2010/main" val="2026809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3743D0-8917-86AC-4A11-26CEA619C3A2}"/>
              </a:ext>
            </a:extLst>
          </p:cNvPr>
          <p:cNvSpPr>
            <a:spLocks noGrp="1"/>
          </p:cNvSpPr>
          <p:nvPr>
            <p:ph type="title"/>
          </p:nvPr>
        </p:nvSpPr>
        <p:spPr>
          <a:xfrm>
            <a:off x="648930" y="629266"/>
            <a:ext cx="6188190" cy="1622321"/>
          </a:xfrm>
        </p:spPr>
        <p:txBody>
          <a:bodyPr>
            <a:normAutofit/>
          </a:bodyPr>
          <a:lstStyle/>
          <a:p>
            <a:r>
              <a:rPr lang="en-EC">
                <a:solidFill>
                  <a:srgbClr val="EBEBEB"/>
                </a:solidFill>
              </a:rPr>
              <a:t>Right to Work</a:t>
            </a:r>
          </a:p>
        </p:txBody>
      </p:sp>
      <p:sp>
        <p:nvSpPr>
          <p:cNvPr id="3" name="Content Placeholder 2">
            <a:extLst>
              <a:ext uri="{FF2B5EF4-FFF2-40B4-BE49-F238E27FC236}">
                <a16:creationId xmlns:a16="http://schemas.microsoft.com/office/drawing/2014/main" id="{47F1DF33-E00D-CAE9-196D-70F18C1E41FE}"/>
              </a:ext>
            </a:extLst>
          </p:cNvPr>
          <p:cNvSpPr>
            <a:spLocks noGrp="1"/>
          </p:cNvSpPr>
          <p:nvPr>
            <p:ph idx="1"/>
          </p:nvPr>
        </p:nvSpPr>
        <p:spPr>
          <a:xfrm>
            <a:off x="648930" y="2438400"/>
            <a:ext cx="6188189" cy="3785419"/>
          </a:xfrm>
        </p:spPr>
        <p:txBody>
          <a:bodyPr>
            <a:normAutofit/>
          </a:bodyPr>
          <a:lstStyle/>
          <a:p>
            <a:r>
              <a:rPr lang="en-US" b="1">
                <a:solidFill>
                  <a:srgbClr val="FFFFFF"/>
                </a:solidFill>
              </a:rPr>
              <a:t>(Art. 33):</a:t>
            </a:r>
            <a:r>
              <a:rPr lang="en-US">
                <a:solidFill>
                  <a:srgbClr val="FFFFFF"/>
                </a:solidFill>
              </a:rPr>
              <a:t> Work is a right and a social duty, and an economic right, a source of personal fulfillment and the foundation of the economy. The State shall guarantee workers full respect for their dignity, a decent life, fair wages and compensation, and the performance of healthy and freely chosen or accepted work.</a:t>
            </a:r>
            <a:endParaRPr lang="en-EC">
              <a:solidFill>
                <a:srgbClr val="FFFFFF"/>
              </a:solidFill>
            </a:endParaRPr>
          </a:p>
          <a:p>
            <a:endParaRPr lang="en-EC">
              <a:solidFill>
                <a:srgbClr val="FFFFFF"/>
              </a:solidFill>
            </a:endParaRPr>
          </a:p>
        </p:txBody>
      </p:sp>
      <p:sp>
        <p:nvSpPr>
          <p:cNvPr id="2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A person in scrubs writing on a clipboard&#10;&#10;AI-generated content may be incorrect.">
            <a:extLst>
              <a:ext uri="{FF2B5EF4-FFF2-40B4-BE49-F238E27FC236}">
                <a16:creationId xmlns:a16="http://schemas.microsoft.com/office/drawing/2014/main" id="{C163D090-CC99-FB7B-373D-AC88740E3F14}"/>
              </a:ext>
            </a:extLst>
          </p:cNvPr>
          <p:cNvPicPr>
            <a:picLocks noChangeAspect="1"/>
          </p:cNvPicPr>
          <p:nvPr/>
        </p:nvPicPr>
        <p:blipFill>
          <a:blip r:embed="rId3"/>
          <a:srcRect l="17399" r="12602" b="1"/>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858346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327B9A-DAA3-5866-B979-1A7CC9918471}"/>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a chair&#10;&#10;AI-generated content may be incorrect.">
            <a:extLst>
              <a:ext uri="{FF2B5EF4-FFF2-40B4-BE49-F238E27FC236}">
                <a16:creationId xmlns:a16="http://schemas.microsoft.com/office/drawing/2014/main" id="{1A0C7555-089E-83AB-3AC3-91F4C1FEA03A}"/>
              </a:ext>
            </a:extLst>
          </p:cNvPr>
          <p:cNvPicPr>
            <a:picLocks noChangeAspect="1"/>
          </p:cNvPicPr>
          <p:nvPr/>
        </p:nvPicPr>
        <p:blipFill>
          <a:blip r:embed="rId2">
            <a:alphaModFix amt="35000"/>
          </a:blip>
          <a:srcRect t="7892" b="3873"/>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AE4F25D1-8F64-6912-F7D9-BFE59C435B54}"/>
              </a:ext>
            </a:extLst>
          </p:cNvPr>
          <p:cNvSpPr>
            <a:spLocks noGrp="1"/>
          </p:cNvSpPr>
          <p:nvPr>
            <p:ph type="title"/>
          </p:nvPr>
        </p:nvSpPr>
        <p:spPr>
          <a:xfrm>
            <a:off x="646111" y="452718"/>
            <a:ext cx="11009595" cy="1400530"/>
          </a:xfrm>
        </p:spPr>
        <p:txBody>
          <a:bodyPr>
            <a:noAutofit/>
          </a:bodyPr>
          <a:lstStyle/>
          <a:p>
            <a:pPr>
              <a:lnSpc>
                <a:spcPct val="90000"/>
              </a:lnSpc>
            </a:pPr>
            <a:r>
              <a:rPr lang="en-EC" sz="4400" b="1" dirty="0"/>
              <a:t>Judgment 3-19-JP/20 Pregnant and Lactating Women’s Right to Care</a:t>
            </a:r>
            <a:r>
              <a:rPr lang="en-EC" sz="4400" dirty="0"/>
              <a:t> </a:t>
            </a:r>
            <a:br>
              <a:rPr lang="en-EC" sz="4400" dirty="0"/>
            </a:br>
            <a:br>
              <a:rPr lang="en-EC" sz="4400" dirty="0"/>
            </a:br>
            <a:br>
              <a:rPr lang="en-EC" sz="4400" dirty="0"/>
            </a:br>
            <a:endParaRPr lang="en-EC" sz="4400" dirty="0"/>
          </a:p>
        </p:txBody>
      </p:sp>
      <p:sp>
        <p:nvSpPr>
          <p:cNvPr id="3" name="Content Placeholder 2">
            <a:extLst>
              <a:ext uri="{FF2B5EF4-FFF2-40B4-BE49-F238E27FC236}">
                <a16:creationId xmlns:a16="http://schemas.microsoft.com/office/drawing/2014/main" id="{B2BCD67B-5FF9-7769-CE82-F59033800BA4}"/>
              </a:ext>
            </a:extLst>
          </p:cNvPr>
          <p:cNvSpPr>
            <a:spLocks noGrp="1"/>
          </p:cNvSpPr>
          <p:nvPr>
            <p:ph idx="1"/>
          </p:nvPr>
        </p:nvSpPr>
        <p:spPr>
          <a:xfrm>
            <a:off x="1103312" y="2052918"/>
            <a:ext cx="8946541" cy="4195481"/>
          </a:xfrm>
        </p:spPr>
        <p:txBody>
          <a:bodyPr>
            <a:normAutofit/>
          </a:bodyPr>
          <a:lstStyle/>
          <a:p>
            <a:r>
              <a:rPr lang="en-EC" dirty="0"/>
              <a:t>19 cases involving public employees who were pregnant, breastfeeding, or on maternity leave.</a:t>
            </a:r>
          </a:p>
          <a:p>
            <a:r>
              <a:rPr lang="en-EC" dirty="0"/>
              <a:t>Working women were inquired about marital or pregnancy plans. </a:t>
            </a:r>
          </a:p>
          <a:p>
            <a:r>
              <a:rPr lang="en-EC" dirty="0"/>
              <a:t>Requests for pregnancy tests at work.</a:t>
            </a:r>
          </a:p>
          <a:p>
            <a:r>
              <a:rPr lang="en-EC" dirty="0"/>
              <a:t>Request for disclosure of medical records, and use of this information to restrict employment.</a:t>
            </a:r>
          </a:p>
          <a:p>
            <a:r>
              <a:rPr lang="en-US" dirty="0"/>
              <a:t>Women breastfed or pumped milk in workplace bathrooms during lunch breaks.</a:t>
            </a:r>
            <a:endParaRPr lang="en-EC" dirty="0"/>
          </a:p>
          <a:p>
            <a:endParaRPr lang="en-EC" dirty="0"/>
          </a:p>
        </p:txBody>
      </p:sp>
    </p:spTree>
    <p:extLst>
      <p:ext uri="{BB962C8B-B14F-4D97-AF65-F5344CB8AC3E}">
        <p14:creationId xmlns:p14="http://schemas.microsoft.com/office/powerpoint/2010/main" val="275509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BAA9C-508E-105C-8B3D-6E63DB255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61D388-8BE8-B0BB-7218-9D77C2D120D8}"/>
              </a:ext>
            </a:extLst>
          </p:cNvPr>
          <p:cNvSpPr>
            <a:spLocks noGrp="1"/>
          </p:cNvSpPr>
          <p:nvPr>
            <p:ph type="title"/>
          </p:nvPr>
        </p:nvSpPr>
        <p:spPr/>
        <p:txBody>
          <a:bodyPr/>
          <a:lstStyle/>
          <a:p>
            <a:r>
              <a:rPr lang="en-EC" b="1" dirty="0"/>
              <a:t>Judgment 3-19-JP/20</a:t>
            </a:r>
            <a:br>
              <a:rPr lang="en-EC" dirty="0"/>
            </a:br>
            <a:br>
              <a:rPr lang="en-EC" b="1" dirty="0"/>
            </a:br>
            <a:br>
              <a:rPr lang="en-EC" dirty="0"/>
            </a:br>
            <a:endParaRPr lang="en-EC" dirty="0"/>
          </a:p>
        </p:txBody>
      </p:sp>
      <p:sp>
        <p:nvSpPr>
          <p:cNvPr id="3" name="Text Placeholder 2">
            <a:extLst>
              <a:ext uri="{FF2B5EF4-FFF2-40B4-BE49-F238E27FC236}">
                <a16:creationId xmlns:a16="http://schemas.microsoft.com/office/drawing/2014/main" id="{AB816320-78DC-DAF0-6E8B-AAFDB7B16C16}"/>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2388D58F-0F39-C17C-A835-FA6D8BBF567F}"/>
              </a:ext>
            </a:extLst>
          </p:cNvPr>
          <p:cNvSpPr>
            <a:spLocks noGrp="1"/>
          </p:cNvSpPr>
          <p:nvPr>
            <p:ph sz="half" idx="2"/>
          </p:nvPr>
        </p:nvSpPr>
        <p:spPr/>
        <p:txBody>
          <a:bodyPr>
            <a:normAutofit fontScale="92500" lnSpcReduction="20000"/>
          </a:bodyPr>
          <a:lstStyle/>
          <a:p>
            <a:r>
              <a:rPr lang="en-EC" dirty="0"/>
              <a:t>Right to work without discrimination</a:t>
            </a:r>
          </a:p>
          <a:p>
            <a:pPr lvl="0"/>
            <a:r>
              <a:rPr lang="en-EC" dirty="0"/>
              <a:t>Right to make decisions on sexual and reproductive health;</a:t>
            </a:r>
          </a:p>
          <a:p>
            <a:pPr lvl="0"/>
            <a:r>
              <a:rPr lang="en-EC" dirty="0"/>
              <a:t>Right to privacy and protection from arbitrary interference;</a:t>
            </a:r>
          </a:p>
          <a:p>
            <a:r>
              <a:rPr lang="en-EC" b="1" dirty="0"/>
              <a:t>Right to care</a:t>
            </a:r>
          </a:p>
          <a:p>
            <a:pPr lvl="0"/>
            <a:r>
              <a:rPr lang="en-EC" dirty="0"/>
              <a:t>Special protections for pregnant women;</a:t>
            </a:r>
          </a:p>
          <a:p>
            <a:pPr lvl="0"/>
            <a:r>
              <a:rPr lang="en-EC" dirty="0"/>
              <a:t>Right to breastfeed.</a:t>
            </a:r>
          </a:p>
          <a:p>
            <a:endParaRPr lang="en-EC" dirty="0"/>
          </a:p>
        </p:txBody>
      </p:sp>
      <p:sp>
        <p:nvSpPr>
          <p:cNvPr id="5" name="Text Placeholder 4">
            <a:extLst>
              <a:ext uri="{FF2B5EF4-FFF2-40B4-BE49-F238E27FC236}">
                <a16:creationId xmlns:a16="http://schemas.microsoft.com/office/drawing/2014/main" id="{E604E713-5547-44C0-BDAD-9A8DF59B3120}"/>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3F54B367-9C47-8A2A-A94D-187F37AACDE3}"/>
              </a:ext>
            </a:extLst>
          </p:cNvPr>
          <p:cNvSpPr>
            <a:spLocks noGrp="1"/>
          </p:cNvSpPr>
          <p:nvPr>
            <p:ph sz="quarter" idx="4"/>
          </p:nvPr>
        </p:nvSpPr>
        <p:spPr>
          <a:xfrm>
            <a:off x="5393803" y="2514599"/>
            <a:ext cx="6308202" cy="4001947"/>
          </a:xfrm>
        </p:spPr>
        <p:txBody>
          <a:bodyPr>
            <a:normAutofit fontScale="92500" lnSpcReduction="20000"/>
          </a:bodyPr>
          <a:lstStyle/>
          <a:p>
            <a:r>
              <a:rPr lang="en-EC" dirty="0"/>
              <a:t>To promote shared caregiving and reduce gender gaps, the Court ordered the National Assembly to legislate on:</a:t>
            </a:r>
          </a:p>
          <a:p>
            <a:pPr lvl="1"/>
            <a:r>
              <a:rPr lang="en-EC" dirty="0"/>
              <a:t>Expanding paternity leave;</a:t>
            </a:r>
          </a:p>
          <a:p>
            <a:pPr lvl="1"/>
            <a:r>
              <a:rPr lang="en-EC" dirty="0"/>
              <a:t>Leave for adoptive parents;</a:t>
            </a:r>
          </a:p>
          <a:p>
            <a:pPr lvl="1"/>
            <a:r>
              <a:rPr lang="en-EC" dirty="0"/>
              <a:t>Measures to ensure that leave is actually used for caregiving;</a:t>
            </a:r>
          </a:p>
          <a:p>
            <a:pPr lvl="1"/>
            <a:r>
              <a:rPr lang="en-EC" dirty="0"/>
              <a:t>Consequences for failure to fulfill caregiving responsibilities.</a:t>
            </a:r>
          </a:p>
          <a:p>
            <a:r>
              <a:rPr lang="en-EC" dirty="0"/>
              <a:t>Measures to ensure access to information on breastfeeding;</a:t>
            </a:r>
          </a:p>
          <a:p>
            <a:r>
              <a:rPr lang="en-EC" dirty="0"/>
              <a:t>Measures to support for breastfeeding under dignified conditions: ordered all public institutions to create suitable, dedicated spaces for breastfeeding and milk expression and storage.</a:t>
            </a:r>
          </a:p>
          <a:p>
            <a:pPr lvl="0"/>
            <a:endParaRPr lang="en-EC" dirty="0"/>
          </a:p>
          <a:p>
            <a:endParaRPr lang="en-US" dirty="0"/>
          </a:p>
          <a:p>
            <a:endParaRPr lang="en-EC" dirty="0"/>
          </a:p>
        </p:txBody>
      </p:sp>
    </p:spTree>
    <p:extLst>
      <p:ext uri="{BB962C8B-B14F-4D97-AF65-F5344CB8AC3E}">
        <p14:creationId xmlns:p14="http://schemas.microsoft.com/office/powerpoint/2010/main" val="2006128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B8A07-DC8F-82FD-CB29-72CE9222CAC6}"/>
              </a:ext>
            </a:extLst>
          </p:cNvPr>
          <p:cNvSpPr>
            <a:spLocks noGrp="1"/>
          </p:cNvSpPr>
          <p:nvPr>
            <p:ph type="title"/>
          </p:nvPr>
        </p:nvSpPr>
        <p:spPr>
          <a:xfrm>
            <a:off x="648930" y="629266"/>
            <a:ext cx="6188190" cy="1622321"/>
          </a:xfrm>
        </p:spPr>
        <p:txBody>
          <a:bodyPr>
            <a:normAutofit/>
          </a:bodyPr>
          <a:lstStyle/>
          <a:p>
            <a:r>
              <a:rPr lang="en-EC">
                <a:solidFill>
                  <a:srgbClr val="EBEBEB"/>
                </a:solidFill>
              </a:rPr>
              <a:t>Right to Social Securty</a:t>
            </a:r>
          </a:p>
        </p:txBody>
      </p:sp>
      <p:sp>
        <p:nvSpPr>
          <p:cNvPr id="3" name="Content Placeholder 2">
            <a:extLst>
              <a:ext uri="{FF2B5EF4-FFF2-40B4-BE49-F238E27FC236}">
                <a16:creationId xmlns:a16="http://schemas.microsoft.com/office/drawing/2014/main" id="{906BA35D-19C2-9AD8-5BF2-E0A013C1FDFD}"/>
              </a:ext>
            </a:extLst>
          </p:cNvPr>
          <p:cNvSpPr>
            <a:spLocks noGrp="1"/>
          </p:cNvSpPr>
          <p:nvPr>
            <p:ph idx="1"/>
          </p:nvPr>
        </p:nvSpPr>
        <p:spPr>
          <a:xfrm>
            <a:off x="470076" y="1493133"/>
            <a:ext cx="6367043" cy="5162309"/>
          </a:xfrm>
        </p:spPr>
        <p:txBody>
          <a:bodyPr>
            <a:normAutofit fontScale="85000" lnSpcReduction="10000"/>
          </a:bodyPr>
          <a:lstStyle/>
          <a:p>
            <a:pPr>
              <a:lnSpc>
                <a:spcPct val="90000"/>
              </a:lnSpc>
            </a:pPr>
            <a:r>
              <a:rPr lang="en-EC" sz="1900" b="1" dirty="0">
                <a:solidFill>
                  <a:srgbClr val="FFFFFF"/>
                </a:solidFill>
              </a:rPr>
              <a:t>Art. 34:</a:t>
            </a:r>
            <a:r>
              <a:rPr lang="en-EC" sz="1900" dirty="0">
                <a:solidFill>
                  <a:srgbClr val="FFFFFF"/>
                </a:solidFill>
              </a:rPr>
              <a:t> The right to social security is an inalienable right of all individuals and a fundamental duty and responsibility of the State. Social security shall be governed by the principles of solidarity, mandatory participation, universality, equity, efficiency, subsidiarity, sufficiency, transparency, and participation, to address both individual and collective needs. The State shall guarantee and ensure the full exercise of the right to social security, including for people who perform unpaid work in the home, subsistence activities in the countryside, all forms of self-employment, and those who are unemployed. </a:t>
            </a:r>
          </a:p>
          <a:p>
            <a:pPr>
              <a:lnSpc>
                <a:spcPct val="90000"/>
              </a:lnSpc>
            </a:pPr>
            <a:r>
              <a:rPr lang="en-US" sz="1900" b="1" dirty="0">
                <a:solidFill>
                  <a:srgbClr val="FFFFFF"/>
                </a:solidFill>
              </a:rPr>
              <a:t>Art. 371.- </a:t>
            </a:r>
            <a:r>
              <a:rPr lang="en-US" sz="1900" dirty="0">
                <a:solidFill>
                  <a:srgbClr val="FFFFFF"/>
                </a:solidFill>
              </a:rPr>
              <a:t>Social security benefits shall be financed by contributions from insured persons in a dependent relationship and their employers; by contributions from independent insured persons; by voluntary contributions from Ecuadorians domiciled abroad; and by contributions from the State. State resources allocated for mandatory universal insurance shall be included annually in the General State Budget and shall be transferred in a timely manner. </a:t>
            </a:r>
            <a:r>
              <a:rPr lang="en-US" sz="1900" b="1" dirty="0">
                <a:solidFill>
                  <a:srgbClr val="FFFFFF"/>
                </a:solidFill>
              </a:rPr>
              <a:t>Social security cash benefits shall not be subject to </a:t>
            </a:r>
            <a:r>
              <a:rPr lang="en-US" sz="1900" dirty="0">
                <a:solidFill>
                  <a:srgbClr val="FFFFFF"/>
                </a:solidFill>
              </a:rPr>
              <a:t>transfer, </a:t>
            </a:r>
            <a:r>
              <a:rPr lang="en-US" sz="1900" b="1" dirty="0">
                <a:solidFill>
                  <a:srgbClr val="FFFFFF"/>
                </a:solidFill>
              </a:rPr>
              <a:t>seizure, or retention</a:t>
            </a:r>
            <a:r>
              <a:rPr lang="en-US" sz="1900" dirty="0">
                <a:solidFill>
                  <a:srgbClr val="FFFFFF"/>
                </a:solidFill>
              </a:rPr>
              <a:t>, except in cases of alimony owed by law or obligations contracted in favor of the insurance institution, and shall be exempt from tax.</a:t>
            </a:r>
            <a:endParaRPr lang="en-EC" sz="1900" dirty="0">
              <a:solidFill>
                <a:srgbClr val="FFFFFF"/>
              </a:solidFill>
            </a:endParaRPr>
          </a:p>
        </p:txBody>
      </p:sp>
      <p:sp>
        <p:nvSpPr>
          <p:cNvPr id="1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A group of people under a blue umbrella&#10;&#10;AI-generated content may be incorrect.">
            <a:extLst>
              <a:ext uri="{FF2B5EF4-FFF2-40B4-BE49-F238E27FC236}">
                <a16:creationId xmlns:a16="http://schemas.microsoft.com/office/drawing/2014/main" id="{DCA22C20-7550-17BA-5B53-4F314F87D223}"/>
              </a:ext>
            </a:extLst>
          </p:cNvPr>
          <p:cNvPicPr>
            <a:picLocks noChangeAspect="1"/>
          </p:cNvPicPr>
          <p:nvPr/>
        </p:nvPicPr>
        <p:blipFill>
          <a:blip r:embed="rId3"/>
          <a:srcRect l="17346" r="25300"/>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891538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64FE96-21CE-7817-D9B8-223C3A759207}"/>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the ground holding a bowl&#10;&#10;AI-generated content may be incorrect.">
            <a:extLst>
              <a:ext uri="{FF2B5EF4-FFF2-40B4-BE49-F238E27FC236}">
                <a16:creationId xmlns:a16="http://schemas.microsoft.com/office/drawing/2014/main" id="{40D5D00F-011A-589B-C985-F251284E6484}"/>
              </a:ext>
            </a:extLst>
          </p:cNvPr>
          <p:cNvPicPr>
            <a:picLocks noChangeAspect="1"/>
          </p:cNvPicPr>
          <p:nvPr/>
        </p:nvPicPr>
        <p:blipFill>
          <a:blip r:embed="rId2">
            <a:alphaModFix amt="35000"/>
          </a:blip>
          <a:srcRect b="8163"/>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56239F2C-E28D-9E5B-A538-197ACC53A3EF}"/>
              </a:ext>
            </a:extLst>
          </p:cNvPr>
          <p:cNvSpPr>
            <a:spLocks noGrp="1"/>
          </p:cNvSpPr>
          <p:nvPr>
            <p:ph type="title"/>
          </p:nvPr>
        </p:nvSpPr>
        <p:spPr>
          <a:xfrm>
            <a:off x="646111" y="452718"/>
            <a:ext cx="9404723" cy="1400530"/>
          </a:xfrm>
        </p:spPr>
        <p:txBody>
          <a:bodyPr>
            <a:normAutofit/>
          </a:bodyPr>
          <a:lstStyle/>
          <a:p>
            <a:r>
              <a:rPr lang="en-EC" b="1" dirty="0"/>
              <a:t>Judgment 889-20-JP/21 Right to survivor’s pension</a:t>
            </a:r>
            <a:endParaRPr lang="en-EC" dirty="0"/>
          </a:p>
        </p:txBody>
      </p:sp>
      <p:sp>
        <p:nvSpPr>
          <p:cNvPr id="3" name="Content Placeholder 2">
            <a:extLst>
              <a:ext uri="{FF2B5EF4-FFF2-40B4-BE49-F238E27FC236}">
                <a16:creationId xmlns:a16="http://schemas.microsoft.com/office/drawing/2014/main" id="{17CAEEAD-52DE-FFE8-2870-52C07896AB56}"/>
              </a:ext>
            </a:extLst>
          </p:cNvPr>
          <p:cNvSpPr>
            <a:spLocks noGrp="1"/>
          </p:cNvSpPr>
          <p:nvPr>
            <p:ph idx="1"/>
          </p:nvPr>
        </p:nvSpPr>
        <p:spPr>
          <a:xfrm>
            <a:off x="428264" y="2052918"/>
            <a:ext cx="11308466" cy="4614100"/>
          </a:xfrm>
        </p:spPr>
        <p:txBody>
          <a:bodyPr>
            <a:normAutofit lnSpcReduction="10000"/>
          </a:bodyPr>
          <a:lstStyle/>
          <a:p>
            <a:pPr>
              <a:lnSpc>
                <a:spcPct val="90000"/>
              </a:lnSpc>
            </a:pPr>
            <a:r>
              <a:rPr lang="en-US" sz="1400" dirty="0"/>
              <a:t>An elderly woman with a 61% physical disability, lived in poverty.</a:t>
            </a:r>
          </a:p>
          <a:p>
            <a:pPr>
              <a:lnSpc>
                <a:spcPct val="90000"/>
              </a:lnSpc>
            </a:pPr>
            <a:r>
              <a:rPr lang="en-US" sz="1400" dirty="0"/>
              <a:t>Her only income was an orphan’s survivor pension (around $200). Children of any age who are unable to work, single, widowed or divorced, and who were dependent on the deceased are entitled to the survivor’s pension, as part of the right to social security. </a:t>
            </a:r>
          </a:p>
          <a:p>
            <a:pPr>
              <a:lnSpc>
                <a:spcPct val="90000"/>
              </a:lnSpc>
            </a:pPr>
            <a:r>
              <a:rPr lang="en-US" sz="1400" dirty="0"/>
              <a:t>The woman faced health issues, and in order to buy her medication, she stopped paying her telephone bill. </a:t>
            </a:r>
          </a:p>
          <a:p>
            <a:pPr>
              <a:lnSpc>
                <a:spcPct val="90000"/>
              </a:lnSpc>
            </a:pPr>
            <a:r>
              <a:rPr lang="en-US" sz="1400" dirty="0"/>
              <a:t>She was informed of an $80 debt. She began saving to fulfill her obligation, but the state phone company cut her telephone service,</a:t>
            </a:r>
          </a:p>
          <a:p>
            <a:pPr>
              <a:lnSpc>
                <a:spcPct val="90000"/>
              </a:lnSpc>
            </a:pPr>
            <a:r>
              <a:rPr lang="en-US" sz="1400" dirty="0"/>
              <a:t>She assumed that was the end of it. However, the phone company initiated a  a debt enforcement proceeding to collect the telephone service debt.</a:t>
            </a:r>
          </a:p>
          <a:p>
            <a:pPr>
              <a:lnSpc>
                <a:spcPct val="90000"/>
              </a:lnSpc>
            </a:pPr>
            <a:r>
              <a:rPr lang="en-US" sz="1400" dirty="0"/>
              <a:t>As a part of this procedure, her bank account was closed, preventing her from accessing her survivor’s pension.</a:t>
            </a:r>
          </a:p>
          <a:p>
            <a:pPr>
              <a:lnSpc>
                <a:spcPct val="90000"/>
              </a:lnSpc>
            </a:pPr>
            <a:r>
              <a:rPr lang="en-US" sz="1400" dirty="0"/>
              <a:t>First, she was ordered her to pay $157.93 within three days (debt plus interest, legal fees, charges, court costs). As she could not pay, debt increased, amounting $460.</a:t>
            </a:r>
          </a:p>
          <a:p>
            <a:pPr>
              <a:lnSpc>
                <a:spcPct val="90000"/>
              </a:lnSpc>
            </a:pPr>
            <a:r>
              <a:rPr lang="en-US" sz="1400" dirty="0"/>
              <a:t>The phone company did not accept partial payments.</a:t>
            </a:r>
          </a:p>
          <a:p>
            <a:pPr>
              <a:lnSpc>
                <a:spcPct val="90000"/>
              </a:lnSpc>
            </a:pPr>
            <a:r>
              <a:rPr lang="en-US" sz="1400" dirty="0"/>
              <a:t>During the account freeze, she had to rely on charity and go into debt to obtain food and medicine.</a:t>
            </a:r>
          </a:p>
          <a:p>
            <a:pPr>
              <a:lnSpc>
                <a:spcPct val="90000"/>
              </a:lnSpc>
            </a:pPr>
            <a:endParaRPr lang="en-US" sz="1400" dirty="0"/>
          </a:p>
          <a:p>
            <a:pPr marL="0" indent="0">
              <a:lnSpc>
                <a:spcPct val="90000"/>
              </a:lnSpc>
              <a:buNone/>
            </a:pPr>
            <a:r>
              <a:rPr lang="en-US" sz="1400" i="1" dirty="0"/>
              <a:t>“Every day I prayed to God for health so I could save the money and pay CNT what they asked. Because of a phone line, I had to go without medicine and food, I ended up paying nearly three times the original debt and even went into debt.”</a:t>
            </a:r>
          </a:p>
          <a:p>
            <a:pPr>
              <a:lnSpc>
                <a:spcPct val="90000"/>
              </a:lnSpc>
            </a:pPr>
            <a:endParaRPr lang="en-EC" sz="1100" dirty="0"/>
          </a:p>
        </p:txBody>
      </p:sp>
    </p:spTree>
    <p:extLst>
      <p:ext uri="{BB962C8B-B14F-4D97-AF65-F5344CB8AC3E}">
        <p14:creationId xmlns:p14="http://schemas.microsoft.com/office/powerpoint/2010/main" val="228587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7B603-3CDA-E436-7502-BAE93C512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4D8C2-B10C-5674-71B5-B314BA23026D}"/>
              </a:ext>
            </a:extLst>
          </p:cNvPr>
          <p:cNvSpPr>
            <a:spLocks noGrp="1"/>
          </p:cNvSpPr>
          <p:nvPr>
            <p:ph type="title"/>
          </p:nvPr>
        </p:nvSpPr>
        <p:spPr/>
        <p:txBody>
          <a:bodyPr/>
          <a:lstStyle/>
          <a:p>
            <a:r>
              <a:rPr lang="en-EC" b="1" dirty="0"/>
              <a:t>Judgment 889-20-JP/21 </a:t>
            </a:r>
            <a:br>
              <a:rPr lang="en-EC" b="1" dirty="0"/>
            </a:br>
            <a:br>
              <a:rPr lang="en-EC" dirty="0"/>
            </a:br>
            <a:endParaRPr lang="en-EC" dirty="0"/>
          </a:p>
        </p:txBody>
      </p:sp>
      <p:sp>
        <p:nvSpPr>
          <p:cNvPr id="3" name="Text Placeholder 2">
            <a:extLst>
              <a:ext uri="{FF2B5EF4-FFF2-40B4-BE49-F238E27FC236}">
                <a16:creationId xmlns:a16="http://schemas.microsoft.com/office/drawing/2014/main" id="{979D7213-4AA4-ABB9-3ED2-2A16D40E8F27}"/>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966F0146-2181-71BD-6EE5-A21259E5421F}"/>
              </a:ext>
            </a:extLst>
          </p:cNvPr>
          <p:cNvSpPr>
            <a:spLocks noGrp="1"/>
          </p:cNvSpPr>
          <p:nvPr>
            <p:ph sz="half" idx="2"/>
          </p:nvPr>
        </p:nvSpPr>
        <p:spPr/>
        <p:txBody>
          <a:bodyPr>
            <a:normAutofit fontScale="92500" lnSpcReduction="20000"/>
          </a:bodyPr>
          <a:lstStyle/>
          <a:p>
            <a:r>
              <a:rPr lang="en-EC" dirty="0"/>
              <a:t>Constitutional prohibition on the seizure or withholding of social security benefits. </a:t>
            </a:r>
          </a:p>
          <a:p>
            <a:r>
              <a:rPr lang="en-EC" dirty="0"/>
              <a:t>Debt enforcement proceedings in relation to the rights of people in vulnerable situations</a:t>
            </a:r>
          </a:p>
          <a:p>
            <a:r>
              <a:rPr lang="en-EC" dirty="0"/>
              <a:t>Rights to priority and specialized care, to the survivor’s pension, to quality and efficient public services, and to receive accurate and adequate information about the content and nature of the debt. </a:t>
            </a:r>
          </a:p>
        </p:txBody>
      </p:sp>
      <p:sp>
        <p:nvSpPr>
          <p:cNvPr id="5" name="Text Placeholder 4">
            <a:extLst>
              <a:ext uri="{FF2B5EF4-FFF2-40B4-BE49-F238E27FC236}">
                <a16:creationId xmlns:a16="http://schemas.microsoft.com/office/drawing/2014/main" id="{882B0E3A-79CD-F915-D86A-51844C5AF252}"/>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2927FE2B-B327-4004-1480-4D227011C231}"/>
              </a:ext>
            </a:extLst>
          </p:cNvPr>
          <p:cNvSpPr>
            <a:spLocks noGrp="1"/>
          </p:cNvSpPr>
          <p:nvPr>
            <p:ph sz="quarter" idx="4"/>
          </p:nvPr>
        </p:nvSpPr>
        <p:spPr>
          <a:xfrm>
            <a:off x="5393803" y="2514599"/>
            <a:ext cx="6308202" cy="4001947"/>
          </a:xfrm>
        </p:spPr>
        <p:txBody>
          <a:bodyPr>
            <a:normAutofit fontScale="92500" lnSpcReduction="20000"/>
          </a:bodyPr>
          <a:lstStyle/>
          <a:p>
            <a:pPr lvl="0"/>
            <a:r>
              <a:rPr lang="en-EC" dirty="0"/>
              <a:t>Company must reimburse the woman the amount she could not access during the seizure, </a:t>
            </a:r>
          </a:p>
          <a:p>
            <a:pPr lvl="0"/>
            <a:r>
              <a:rPr lang="en-EC" dirty="0"/>
              <a:t>Company must pay compensation for intangible damages, distress, and suffering caused by the withholding of her survivor’s pension during the months the account was frozen; </a:t>
            </a:r>
          </a:p>
          <a:p>
            <a:pPr lvl="0"/>
            <a:r>
              <a:rPr lang="en-EC" dirty="0"/>
              <a:t>Public apology</a:t>
            </a:r>
          </a:p>
          <a:p>
            <a:pPr lvl="0"/>
            <a:r>
              <a:rPr lang="en-EC" dirty="0"/>
              <a:t>Company must take the necessary steps to comply with the constitutional prohibition on seizing social security benefits. </a:t>
            </a:r>
          </a:p>
          <a:p>
            <a:pPr lvl="0"/>
            <a:r>
              <a:rPr lang="en-EC" dirty="0"/>
              <a:t>Company must establish internal protocols to ensure that, before imposing precautionary measures in enforcement proceedings, it identifies whether debtors belong to priority attention groups and receive retirement or other social security pensions</a:t>
            </a:r>
          </a:p>
          <a:p>
            <a:endParaRPr lang="en-US" dirty="0"/>
          </a:p>
          <a:p>
            <a:endParaRPr lang="en-EC" dirty="0"/>
          </a:p>
        </p:txBody>
      </p:sp>
      <p:sp>
        <p:nvSpPr>
          <p:cNvPr id="7" name="TextBox 6">
            <a:extLst>
              <a:ext uri="{FF2B5EF4-FFF2-40B4-BE49-F238E27FC236}">
                <a16:creationId xmlns:a16="http://schemas.microsoft.com/office/drawing/2014/main" id="{23812472-715C-52E2-228C-13D143D48B34}"/>
              </a:ext>
            </a:extLst>
          </p:cNvPr>
          <p:cNvSpPr txBox="1"/>
          <p:nvPr/>
        </p:nvSpPr>
        <p:spPr>
          <a:xfrm>
            <a:off x="501429" y="5440102"/>
            <a:ext cx="3553428" cy="1200329"/>
          </a:xfrm>
          <a:prstGeom prst="rect">
            <a:avLst/>
          </a:prstGeom>
          <a:noFill/>
        </p:spPr>
        <p:txBody>
          <a:bodyPr wrap="square" rtlCol="0">
            <a:spAutoFit/>
          </a:bodyPr>
          <a:lstStyle/>
          <a:p>
            <a:r>
              <a:rPr lang="en-EC" dirty="0">
                <a:solidFill>
                  <a:schemeClr val="accent4">
                    <a:lumMod val="60000"/>
                    <a:lumOff val="40000"/>
                  </a:schemeClr>
                </a:solidFill>
              </a:rPr>
              <a:t>Similar jurisprudence</a:t>
            </a:r>
          </a:p>
          <a:p>
            <a:r>
              <a:rPr lang="en-EC" dirty="0"/>
              <a:t>105-10-JP/21</a:t>
            </a:r>
          </a:p>
          <a:p>
            <a:r>
              <a:rPr lang="en-EC" dirty="0"/>
              <a:t>725-15-JP/23</a:t>
            </a:r>
          </a:p>
          <a:p>
            <a:r>
              <a:rPr lang="en-EC" dirty="0"/>
              <a:t>145-17-EP/23</a:t>
            </a:r>
          </a:p>
        </p:txBody>
      </p:sp>
    </p:spTree>
    <p:extLst>
      <p:ext uri="{BB962C8B-B14F-4D97-AF65-F5344CB8AC3E}">
        <p14:creationId xmlns:p14="http://schemas.microsoft.com/office/powerpoint/2010/main" val="2386267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C58D5F-0EF0-B6DA-A097-F2C6DB2FC767}"/>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using a sewing machine&#10;&#10;AI-generated content may be incorrect.">
            <a:extLst>
              <a:ext uri="{FF2B5EF4-FFF2-40B4-BE49-F238E27FC236}">
                <a16:creationId xmlns:a16="http://schemas.microsoft.com/office/drawing/2014/main" id="{8D382A15-1E16-6C8E-28E6-C57767DEAA0C}"/>
              </a:ext>
            </a:extLst>
          </p:cNvPr>
          <p:cNvPicPr>
            <a:picLocks noChangeAspect="1"/>
          </p:cNvPicPr>
          <p:nvPr/>
        </p:nvPicPr>
        <p:blipFill>
          <a:blip r:embed="rId2">
            <a:alphaModFix amt="35000"/>
          </a:blip>
          <a:srcRect r="3112"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4A65CB84-5E7C-79BA-58B4-166A87A9F077}"/>
              </a:ext>
            </a:extLst>
          </p:cNvPr>
          <p:cNvSpPr>
            <a:spLocks noGrp="1"/>
          </p:cNvSpPr>
          <p:nvPr>
            <p:ph type="title"/>
          </p:nvPr>
        </p:nvSpPr>
        <p:spPr>
          <a:xfrm>
            <a:off x="646111" y="452718"/>
            <a:ext cx="9404723" cy="1400530"/>
          </a:xfrm>
        </p:spPr>
        <p:txBody>
          <a:bodyPr>
            <a:normAutofit/>
          </a:bodyPr>
          <a:lstStyle/>
          <a:p>
            <a:r>
              <a:rPr lang="en-EC" b="1" dirty="0"/>
              <a:t>Judgment 2936-18-EP/21 </a:t>
            </a:r>
            <a:br>
              <a:rPr lang="en-EC" b="1" dirty="0"/>
            </a:br>
            <a:r>
              <a:rPr lang="en-EC" b="1" dirty="0"/>
              <a:t>Social Security for Artisans</a:t>
            </a:r>
            <a:endParaRPr lang="en-EC" dirty="0"/>
          </a:p>
        </p:txBody>
      </p:sp>
      <p:sp>
        <p:nvSpPr>
          <p:cNvPr id="3" name="Content Placeholder 2">
            <a:extLst>
              <a:ext uri="{FF2B5EF4-FFF2-40B4-BE49-F238E27FC236}">
                <a16:creationId xmlns:a16="http://schemas.microsoft.com/office/drawing/2014/main" id="{9D3805C5-A874-8F0F-EFE7-3CFCF4E61479}"/>
              </a:ext>
            </a:extLst>
          </p:cNvPr>
          <p:cNvSpPr>
            <a:spLocks noGrp="1"/>
          </p:cNvSpPr>
          <p:nvPr>
            <p:ph idx="1"/>
          </p:nvPr>
        </p:nvSpPr>
        <p:spPr>
          <a:xfrm>
            <a:off x="1103312" y="2052918"/>
            <a:ext cx="10031534" cy="4195481"/>
          </a:xfrm>
        </p:spPr>
        <p:txBody>
          <a:bodyPr>
            <a:normAutofit fontScale="92500" lnSpcReduction="20000"/>
          </a:bodyPr>
          <a:lstStyle/>
          <a:p>
            <a:r>
              <a:rPr lang="en-US" dirty="0"/>
              <a:t>A retired woman received pensions from social security.</a:t>
            </a:r>
          </a:p>
          <a:p>
            <a:r>
              <a:rPr lang="en-US" dirty="0"/>
              <a:t>She was a seamstress affiliated under the social security scheme for artisans. (self-employed </a:t>
            </a:r>
            <a:r>
              <a:rPr lang="en-US" dirty="0" err="1"/>
              <a:t>craftspersons</a:t>
            </a:r>
            <a:r>
              <a:rPr lang="en-US" dirty="0"/>
              <a:t>). </a:t>
            </a:r>
          </a:p>
          <a:p>
            <a:r>
              <a:rPr lang="en-US" dirty="0"/>
              <a:t>She was diagnosed with breast cancer. </a:t>
            </a:r>
          </a:p>
          <a:p>
            <a:r>
              <a:rPr lang="en-US" dirty="0"/>
              <a:t>She received medical care through social security.</a:t>
            </a:r>
          </a:p>
          <a:p>
            <a:r>
              <a:rPr lang="en-US" dirty="0"/>
              <a:t>Before receiving each treatment she was required to pay outstanding contributions.</a:t>
            </a:r>
          </a:p>
          <a:p>
            <a:r>
              <a:rPr lang="en-EC" dirty="0"/>
              <a:t>The Social Security Institute (IESS) later issued ten “glosas” against her for employer liability, seized funds from her account, and ordered seizures for $14,465.25 plus interest and legal fees for failing to pay contributions during her chemotherapy. </a:t>
            </a:r>
          </a:p>
          <a:p>
            <a:r>
              <a:rPr lang="en-EC" dirty="0"/>
              <a:t>This caused severe anxiety and emotional distress, especially due to fear that her home would be seized.</a:t>
            </a:r>
          </a:p>
          <a:p>
            <a:endParaRPr lang="en-US" dirty="0"/>
          </a:p>
          <a:p>
            <a:endParaRPr lang="en-EC" dirty="0"/>
          </a:p>
        </p:txBody>
      </p:sp>
    </p:spTree>
    <p:extLst>
      <p:ext uri="{BB962C8B-B14F-4D97-AF65-F5344CB8AC3E}">
        <p14:creationId xmlns:p14="http://schemas.microsoft.com/office/powerpoint/2010/main" val="34649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426C6B-D36E-1FB4-042A-C49E8C43A15E}"/>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721358F7-3364-32F6-4BFD-FB2807E8D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using a sewing machine&#10;&#10;AI-generated content may be incorrect.">
            <a:extLst>
              <a:ext uri="{FF2B5EF4-FFF2-40B4-BE49-F238E27FC236}">
                <a16:creationId xmlns:a16="http://schemas.microsoft.com/office/drawing/2014/main" id="{52B7CD0C-176B-A32A-961B-5B9722E18C51}"/>
              </a:ext>
            </a:extLst>
          </p:cNvPr>
          <p:cNvPicPr>
            <a:picLocks noChangeAspect="1"/>
          </p:cNvPicPr>
          <p:nvPr/>
        </p:nvPicPr>
        <p:blipFill>
          <a:blip r:embed="rId2">
            <a:alphaModFix amt="35000"/>
          </a:blip>
          <a:srcRect r="3112"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9D542118-E31D-EB82-7AAE-E7E15F551147}"/>
              </a:ext>
            </a:extLst>
          </p:cNvPr>
          <p:cNvSpPr>
            <a:spLocks noGrp="1"/>
          </p:cNvSpPr>
          <p:nvPr>
            <p:ph type="title"/>
          </p:nvPr>
        </p:nvSpPr>
        <p:spPr>
          <a:xfrm>
            <a:off x="646111" y="452718"/>
            <a:ext cx="9404723" cy="1400530"/>
          </a:xfrm>
        </p:spPr>
        <p:txBody>
          <a:bodyPr>
            <a:normAutofit/>
          </a:bodyPr>
          <a:lstStyle/>
          <a:p>
            <a:r>
              <a:rPr lang="en-EC" b="1" dirty="0"/>
              <a:t>Judgment 2936-18-EP/21 </a:t>
            </a:r>
            <a:br>
              <a:rPr lang="en-EC" b="1" dirty="0"/>
            </a:br>
            <a:r>
              <a:rPr lang="en-EC" b="1" dirty="0"/>
              <a:t>Social Security for Artisans</a:t>
            </a:r>
            <a:endParaRPr lang="en-EC" dirty="0"/>
          </a:p>
        </p:txBody>
      </p:sp>
      <p:sp>
        <p:nvSpPr>
          <p:cNvPr id="3" name="Content Placeholder 2">
            <a:extLst>
              <a:ext uri="{FF2B5EF4-FFF2-40B4-BE49-F238E27FC236}">
                <a16:creationId xmlns:a16="http://schemas.microsoft.com/office/drawing/2014/main" id="{3467BB5C-35CB-E858-459E-C1E6CE49BD1D}"/>
              </a:ext>
            </a:extLst>
          </p:cNvPr>
          <p:cNvSpPr>
            <a:spLocks noGrp="1"/>
          </p:cNvSpPr>
          <p:nvPr>
            <p:ph idx="1"/>
          </p:nvPr>
        </p:nvSpPr>
        <p:spPr>
          <a:xfrm>
            <a:off x="1103312" y="2052918"/>
            <a:ext cx="10031534" cy="4195481"/>
          </a:xfrm>
        </p:spPr>
        <p:txBody>
          <a:bodyPr>
            <a:normAutofit/>
          </a:bodyPr>
          <a:lstStyle/>
          <a:p>
            <a:r>
              <a:rPr lang="en-EC" i="1" dirty="0"/>
              <a:t>“...all this time I’ve been living a nightmare. I’m afraid they’ll take the only thing I have—my house, built with my husband. I don’t have accounts, I have nothing, just that one little house. They’re charging me something so unfair… I go from doctor to doctor because fear has weakened me, the cancer cells are affecting my colon, my spine, my knees—my nerves are shattered from the stress of these proceedings.”</a:t>
            </a:r>
            <a:endParaRPr lang="en-US" dirty="0"/>
          </a:p>
          <a:p>
            <a:endParaRPr lang="en-EC" dirty="0"/>
          </a:p>
        </p:txBody>
      </p:sp>
    </p:spTree>
    <p:extLst>
      <p:ext uri="{BB962C8B-B14F-4D97-AF65-F5344CB8AC3E}">
        <p14:creationId xmlns:p14="http://schemas.microsoft.com/office/powerpoint/2010/main" val="196163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5547-5BFF-5478-A03A-37B8C592F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EE1DB-7868-BAD2-70BA-E5A0560AE576}"/>
              </a:ext>
            </a:extLst>
          </p:cNvPr>
          <p:cNvSpPr>
            <a:spLocks noGrp="1"/>
          </p:cNvSpPr>
          <p:nvPr>
            <p:ph type="title"/>
          </p:nvPr>
        </p:nvSpPr>
        <p:spPr/>
        <p:txBody>
          <a:bodyPr/>
          <a:lstStyle/>
          <a:p>
            <a:r>
              <a:rPr lang="en-EC" b="1" dirty="0"/>
              <a:t>Judgment 2936-18-EP/21 </a:t>
            </a:r>
            <a:br>
              <a:rPr lang="en-EC" b="1" dirty="0"/>
            </a:br>
            <a:br>
              <a:rPr lang="en-EC" dirty="0"/>
            </a:br>
            <a:endParaRPr lang="en-EC" dirty="0"/>
          </a:p>
        </p:txBody>
      </p:sp>
      <p:sp>
        <p:nvSpPr>
          <p:cNvPr id="3" name="Text Placeholder 2">
            <a:extLst>
              <a:ext uri="{FF2B5EF4-FFF2-40B4-BE49-F238E27FC236}">
                <a16:creationId xmlns:a16="http://schemas.microsoft.com/office/drawing/2014/main" id="{28DB914A-75F6-1A40-A8D6-681A68DFB524}"/>
              </a:ext>
            </a:extLst>
          </p:cNvPr>
          <p:cNvSpPr>
            <a:spLocks noGrp="1"/>
          </p:cNvSpPr>
          <p:nvPr>
            <p:ph type="body" idx="1"/>
          </p:nvPr>
        </p:nvSpPr>
        <p:spPr>
          <a:xfrm>
            <a:off x="381966" y="1895792"/>
            <a:ext cx="4396338" cy="576262"/>
          </a:xfrm>
        </p:spPr>
        <p:txBody>
          <a:bodyPr/>
          <a:lstStyle/>
          <a:p>
            <a:r>
              <a:rPr lang="en-EC" dirty="0"/>
              <a:t>Rights</a:t>
            </a:r>
          </a:p>
        </p:txBody>
      </p:sp>
      <p:sp>
        <p:nvSpPr>
          <p:cNvPr id="4" name="Content Placeholder 3">
            <a:extLst>
              <a:ext uri="{FF2B5EF4-FFF2-40B4-BE49-F238E27FC236}">
                <a16:creationId xmlns:a16="http://schemas.microsoft.com/office/drawing/2014/main" id="{4967415C-15E4-1EE6-337B-0E8812021619}"/>
              </a:ext>
            </a:extLst>
          </p:cNvPr>
          <p:cNvSpPr>
            <a:spLocks noGrp="1"/>
          </p:cNvSpPr>
          <p:nvPr>
            <p:ph sz="half" idx="2"/>
          </p:nvPr>
        </p:nvSpPr>
        <p:spPr>
          <a:xfrm>
            <a:off x="381966" y="2514600"/>
            <a:ext cx="5117686" cy="3741738"/>
          </a:xfrm>
        </p:spPr>
        <p:txBody>
          <a:bodyPr>
            <a:normAutofit fontScale="62500" lnSpcReduction="20000"/>
          </a:bodyPr>
          <a:lstStyle/>
          <a:p>
            <a:r>
              <a:rPr lang="en-EC" sz="2200" b="1" dirty="0"/>
              <a:t>Hospital violated her right to health </a:t>
            </a:r>
            <a:r>
              <a:rPr lang="en-EC" sz="2200" dirty="0"/>
              <a:t>by refusing to provide medical care until she paid her overdue contributions. </a:t>
            </a:r>
          </a:p>
          <a:p>
            <a:r>
              <a:rPr lang="en-EC" sz="2200" dirty="0"/>
              <a:t>Employer liability is a financial penalty imposed on employers, covering the full cost of the benefit plus a 10% surcharge. Artisans are self-employed workers and cannot be considered employers of themselves. </a:t>
            </a:r>
          </a:p>
          <a:p>
            <a:r>
              <a:rPr lang="en-EC" sz="2200" dirty="0"/>
              <a:t>By requiring the artisan to pay back contributions and also cover the costs of her own medical care—a benefit protected by the right to social security—the </a:t>
            </a:r>
            <a:r>
              <a:rPr lang="en-EC" sz="2200" b="1" dirty="0"/>
              <a:t>social security institute violated her right to social security</a:t>
            </a:r>
            <a:r>
              <a:rPr lang="en-EC" sz="2200" dirty="0"/>
              <a:t>. </a:t>
            </a:r>
          </a:p>
          <a:p>
            <a:r>
              <a:rPr lang="en-EC" sz="2200" dirty="0"/>
              <a:t>The Constitution prohibites the seizure or withholding of a pension. By seizing the entirety of her disability and survivor’s pensions, the </a:t>
            </a:r>
            <a:r>
              <a:rPr lang="en-EC" sz="2200" b="1" dirty="0"/>
              <a:t>social security institute violated her right to a dignified life.</a:t>
            </a:r>
          </a:p>
          <a:p>
            <a:endParaRPr lang="en-EC" dirty="0"/>
          </a:p>
        </p:txBody>
      </p:sp>
      <p:sp>
        <p:nvSpPr>
          <p:cNvPr id="5" name="Text Placeholder 4">
            <a:extLst>
              <a:ext uri="{FF2B5EF4-FFF2-40B4-BE49-F238E27FC236}">
                <a16:creationId xmlns:a16="http://schemas.microsoft.com/office/drawing/2014/main" id="{3C7DC8D3-E059-D299-4EBC-2975C5552390}"/>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1A323FC5-4D90-B1FF-6C4A-541A41881855}"/>
              </a:ext>
            </a:extLst>
          </p:cNvPr>
          <p:cNvSpPr>
            <a:spLocks noGrp="1"/>
          </p:cNvSpPr>
          <p:nvPr>
            <p:ph sz="quarter" idx="4"/>
          </p:nvPr>
        </p:nvSpPr>
        <p:spPr>
          <a:xfrm>
            <a:off x="5393803" y="2514599"/>
            <a:ext cx="6308202" cy="4001947"/>
          </a:xfrm>
        </p:spPr>
        <p:txBody>
          <a:bodyPr>
            <a:normAutofit fontScale="62500" lnSpcReduction="20000"/>
          </a:bodyPr>
          <a:lstStyle/>
          <a:p>
            <a:r>
              <a:rPr lang="en-EC" sz="2500" dirty="0"/>
              <a:t>Nullified all glosas as well as all payment orders, seizures, and credit titles</a:t>
            </a:r>
          </a:p>
          <a:p>
            <a:r>
              <a:rPr lang="en-US" sz="2500" dirty="0"/>
              <a:t>S</a:t>
            </a:r>
            <a:r>
              <a:rPr lang="en-EC" sz="2500" dirty="0"/>
              <a:t>ocial Security I</a:t>
            </a:r>
            <a:r>
              <a:rPr lang="en-US" sz="2500" dirty="0"/>
              <a:t>n</a:t>
            </a:r>
            <a:r>
              <a:rPr lang="en-EC" sz="2500" dirty="0"/>
              <a:t>stitute  must </a:t>
            </a:r>
          </a:p>
          <a:p>
            <a:pPr lvl="1"/>
            <a:r>
              <a:rPr lang="en-EC" sz="2500" dirty="0"/>
              <a:t>return all seized funds to her bank account, including interest, fees, or collection costs;</a:t>
            </a:r>
          </a:p>
          <a:p>
            <a:pPr lvl="1"/>
            <a:r>
              <a:rPr lang="en-EC" sz="2500" dirty="0"/>
              <a:t>Pay her $7,694.39 in material compensation equivalent to the amount of her missed pension payments; </a:t>
            </a:r>
          </a:p>
          <a:p>
            <a:pPr lvl="1"/>
            <a:r>
              <a:rPr lang="en-US" sz="2500" dirty="0"/>
              <a:t>P</a:t>
            </a:r>
            <a:r>
              <a:rPr lang="en-EC" sz="2500" dirty="0"/>
              <a:t>ay amount in equity in recognition of the anguish and suffering caused </a:t>
            </a:r>
          </a:p>
          <a:p>
            <a:pPr lvl="1"/>
            <a:r>
              <a:rPr lang="en-EC" sz="2500" dirty="0"/>
              <a:t>Issue public apologies were ordered, </a:t>
            </a:r>
          </a:p>
          <a:p>
            <a:pPr lvl="1"/>
            <a:r>
              <a:rPr lang="en-EC" sz="2500" dirty="0"/>
              <a:t>Review of internal hospital regulations and procedures to ensure eligible patients are not denied care due to unpaid contributions;</a:t>
            </a:r>
          </a:p>
          <a:p>
            <a:pPr lvl="1"/>
            <a:r>
              <a:rPr lang="en-EC" sz="2500" dirty="0"/>
              <a:t>Internal investigation to establish responsibilities.</a:t>
            </a:r>
          </a:p>
          <a:p>
            <a:pPr lvl="0"/>
            <a:endParaRPr lang="en-EC" dirty="0"/>
          </a:p>
          <a:p>
            <a:endParaRPr lang="en-US" dirty="0"/>
          </a:p>
          <a:p>
            <a:endParaRPr lang="en-EC" dirty="0"/>
          </a:p>
        </p:txBody>
      </p:sp>
    </p:spTree>
    <p:extLst>
      <p:ext uri="{BB962C8B-B14F-4D97-AF65-F5344CB8AC3E}">
        <p14:creationId xmlns:p14="http://schemas.microsoft.com/office/powerpoint/2010/main" val="1654534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01D08F-7563-79F3-463A-428424FAEE4A}"/>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Rectangle 16">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18"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9"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EC"/>
          </a:p>
        </p:txBody>
      </p:sp>
      <p:sp>
        <p:nvSpPr>
          <p:cNvPr id="2" name="Title 1">
            <a:extLst>
              <a:ext uri="{FF2B5EF4-FFF2-40B4-BE49-F238E27FC236}">
                <a16:creationId xmlns:a16="http://schemas.microsoft.com/office/drawing/2014/main" id="{BA244D71-8655-5C94-8327-75CAE162FEDA}"/>
              </a:ext>
            </a:extLst>
          </p:cNvPr>
          <p:cNvSpPr>
            <a:spLocks noGrp="1"/>
          </p:cNvSpPr>
          <p:nvPr>
            <p:ph type="title"/>
          </p:nvPr>
        </p:nvSpPr>
        <p:spPr>
          <a:xfrm>
            <a:off x="1103312" y="452718"/>
            <a:ext cx="8947522" cy="1400530"/>
          </a:xfrm>
        </p:spPr>
        <p:txBody>
          <a:bodyPr anchor="ctr">
            <a:normAutofit/>
          </a:bodyPr>
          <a:lstStyle/>
          <a:p>
            <a:r>
              <a:rPr lang="en-EC" b="1">
                <a:solidFill>
                  <a:srgbClr val="FFFFFF"/>
                </a:solidFill>
              </a:rPr>
              <a:t>Other Important Judgments on the Right to Social security</a:t>
            </a:r>
            <a:r>
              <a:rPr lang="en-EC">
                <a:solidFill>
                  <a:srgbClr val="FFFFFF"/>
                </a:solidFill>
              </a:rPr>
              <a:t> </a:t>
            </a:r>
          </a:p>
        </p:txBody>
      </p:sp>
      <p:sp>
        <p:nvSpPr>
          <p:cNvPr id="3" name="Content Placeholder 2">
            <a:extLst>
              <a:ext uri="{FF2B5EF4-FFF2-40B4-BE49-F238E27FC236}">
                <a16:creationId xmlns:a16="http://schemas.microsoft.com/office/drawing/2014/main" id="{65A8C4B4-B2E9-FD4B-11A8-1E438AF71188}"/>
              </a:ext>
            </a:extLst>
          </p:cNvPr>
          <p:cNvSpPr>
            <a:spLocks noGrp="1"/>
          </p:cNvSpPr>
          <p:nvPr>
            <p:ph idx="1"/>
          </p:nvPr>
        </p:nvSpPr>
        <p:spPr>
          <a:xfrm>
            <a:off x="335666" y="2433291"/>
            <a:ext cx="11516810" cy="4407350"/>
          </a:xfrm>
        </p:spPr>
        <p:txBody>
          <a:bodyPr>
            <a:normAutofit fontScale="85000" lnSpcReduction="20000"/>
          </a:bodyPr>
          <a:lstStyle/>
          <a:p>
            <a:pPr lvl="0">
              <a:lnSpc>
                <a:spcPct val="90000"/>
              </a:lnSpc>
            </a:pPr>
            <a:r>
              <a:rPr lang="en-EC" sz="1400" b="1" dirty="0"/>
              <a:t>1504-19-JP/21 </a:t>
            </a:r>
            <a:r>
              <a:rPr lang="en-EC" sz="1400" dirty="0"/>
              <a:t>The Court protected the rights of a former member of the Ecuadorian Navy who was not granted a subsistence pension after being discharged due to a disability caused by a gunshot to the head while on active duty.</a:t>
            </a:r>
          </a:p>
          <a:p>
            <a:pPr lvl="0">
              <a:lnSpc>
                <a:spcPct val="90000"/>
              </a:lnSpc>
            </a:pPr>
            <a:r>
              <a:rPr lang="en-EC" sz="1400" b="1" dirty="0"/>
              <a:t>49-20-IN/25:</a:t>
            </a:r>
            <a:r>
              <a:rPr lang="en-EC" sz="1400" dirty="0"/>
              <a:t> Unconstitutionality of Ministry of Labor resolutions and various provisions of the Humanitarian Support Law (LOAH) related to the COVID-19 crisis.</a:t>
            </a:r>
          </a:p>
          <a:p>
            <a:pPr lvl="0">
              <a:lnSpc>
                <a:spcPct val="90000"/>
              </a:lnSpc>
            </a:pPr>
            <a:r>
              <a:rPr lang="en-EC" sz="1400" b="1" dirty="0"/>
              <a:t>105-21-IN/25:</a:t>
            </a:r>
            <a:r>
              <a:rPr lang="en-EC" sz="1400" dirty="0"/>
              <a:t> Unconstitutionality of Articles 1 and 2 of the Reform Law on Social Security, the Armed Forces Social Security Law, and the National Police Social Security Law.</a:t>
            </a:r>
          </a:p>
          <a:p>
            <a:pPr lvl="0">
              <a:lnSpc>
                <a:spcPct val="90000"/>
              </a:lnSpc>
            </a:pPr>
            <a:r>
              <a:rPr lang="en-EC" sz="1400" b="1" dirty="0"/>
              <a:t>57-23-IN/24:</a:t>
            </a:r>
            <a:r>
              <a:rPr lang="en-EC" sz="1400" dirty="0"/>
              <a:t> Unconstitutionality of Article 11 of the Law on Defense and Development of Self-Employed Workers and Small Retailers, which sets a special social security regime for these workers.</a:t>
            </a:r>
          </a:p>
          <a:p>
            <a:pPr lvl="0">
              <a:lnSpc>
                <a:spcPct val="90000"/>
              </a:lnSpc>
            </a:pPr>
            <a:r>
              <a:rPr lang="en-EC" sz="1400" b="1" dirty="0"/>
              <a:t>18-17-IN/23:</a:t>
            </a:r>
            <a:r>
              <a:rPr lang="en-EC" sz="1400" dirty="0"/>
              <a:t> Unconstitutionality of Article 19 of Resolution C.D. 100 of the IESS Board, denying survivor’s pension to spouses legally separated due to fault or separated for more than five years.</a:t>
            </a:r>
          </a:p>
          <a:p>
            <a:pPr lvl="0">
              <a:lnSpc>
                <a:spcPct val="90000"/>
              </a:lnSpc>
            </a:pPr>
            <a:r>
              <a:rPr lang="en-EC" sz="1400" b="1" dirty="0"/>
              <a:t>56-21-IN/23:</a:t>
            </a:r>
            <a:r>
              <a:rPr lang="en-EC" sz="1400" dirty="0"/>
              <a:t> Unconstitutionality of the Special Retirement Law for Cement Industry Workers.</a:t>
            </a:r>
          </a:p>
          <a:p>
            <a:pPr lvl="0">
              <a:lnSpc>
                <a:spcPct val="90000"/>
              </a:lnSpc>
            </a:pPr>
            <a:r>
              <a:rPr lang="en-EC" sz="1400" b="1" dirty="0"/>
              <a:t>79-16-IN/22:</a:t>
            </a:r>
            <a:r>
              <a:rPr lang="en-EC" sz="1400" dirty="0"/>
              <a:t> Unconstitutionality of Resolution C.D. 476 on calculating employer retirement pensions.</a:t>
            </a:r>
          </a:p>
          <a:p>
            <a:pPr lvl="0">
              <a:lnSpc>
                <a:spcPct val="90000"/>
              </a:lnSpc>
            </a:pPr>
            <a:r>
              <a:rPr lang="en-EC" sz="1400" b="1" dirty="0"/>
              <a:t>83-16-IN/21:</a:t>
            </a:r>
            <a:r>
              <a:rPr lang="en-EC" sz="1400" dirty="0"/>
              <a:t> Unconstitutionality of norms affecting the financing and sustainability of Armed Forces and National Police social security systems.</a:t>
            </a:r>
          </a:p>
          <a:p>
            <a:pPr lvl="0">
              <a:lnSpc>
                <a:spcPct val="90000"/>
              </a:lnSpc>
            </a:pPr>
            <a:r>
              <a:rPr lang="en-EC" sz="1400" b="1" dirty="0"/>
              <a:t>73-09-IN/21:</a:t>
            </a:r>
            <a:r>
              <a:rPr lang="en-EC" sz="1400" dirty="0"/>
              <a:t> Conditional constitutionality of pension reductions for Central Bank officials.</a:t>
            </a:r>
          </a:p>
          <a:p>
            <a:pPr lvl="0">
              <a:lnSpc>
                <a:spcPct val="90000"/>
              </a:lnSpc>
            </a:pPr>
            <a:r>
              <a:rPr lang="en-EC" sz="1400" b="1" dirty="0"/>
              <a:t>26-18-IN/20:</a:t>
            </a:r>
            <a:r>
              <a:rPr lang="en-EC" sz="1400" dirty="0"/>
              <a:t> Unconstitutionality of mandatory resignation buyouts with compensation.</a:t>
            </a:r>
          </a:p>
          <a:p>
            <a:pPr lvl="0">
              <a:lnSpc>
                <a:spcPct val="90000"/>
              </a:lnSpc>
            </a:pPr>
            <a:r>
              <a:rPr lang="en-EC" sz="1400" b="1" dirty="0"/>
              <a:t>17-14-IN/20:</a:t>
            </a:r>
            <a:r>
              <a:rPr lang="en-EC" sz="1400" dirty="0"/>
              <a:t> Constitutional review of rules on closed complementary pension funds.</a:t>
            </a:r>
          </a:p>
          <a:p>
            <a:pPr lvl="0">
              <a:lnSpc>
                <a:spcPct val="90000"/>
              </a:lnSpc>
            </a:pPr>
            <a:r>
              <a:rPr lang="en-EC" sz="1400" b="1" dirty="0"/>
              <a:t>23-18-IN/19:</a:t>
            </a:r>
            <a:r>
              <a:rPr lang="en-EC" sz="1400" dirty="0"/>
              <a:t> Unconstitutionality of pension withholdings for retirees.</a:t>
            </a:r>
          </a:p>
          <a:p>
            <a:pPr lvl="0">
              <a:lnSpc>
                <a:spcPct val="90000"/>
              </a:lnSpc>
            </a:pPr>
            <a:r>
              <a:rPr lang="en-EC" sz="1400" b="1" dirty="0"/>
              <a:t>49-16-IN/19:</a:t>
            </a:r>
            <a:r>
              <a:rPr lang="en-EC" sz="1400" dirty="0"/>
              <a:t> Conditional constitutionality of Resolution C.D. 300’s provision reducing State contribution to old-age pensions.</a:t>
            </a:r>
          </a:p>
          <a:p>
            <a:pPr lvl="0">
              <a:lnSpc>
                <a:spcPct val="90000"/>
              </a:lnSpc>
            </a:pPr>
            <a:r>
              <a:rPr lang="en-EC" sz="1400" b="1" dirty="0"/>
              <a:t>28-12-IN/19:</a:t>
            </a:r>
            <a:r>
              <a:rPr lang="en-EC" sz="1400" dirty="0"/>
              <a:t> Constitutionality of Executive Decrees amending the Armed Forces Social Security Law regulations.</a:t>
            </a:r>
          </a:p>
          <a:p>
            <a:pPr>
              <a:lnSpc>
                <a:spcPct val="90000"/>
              </a:lnSpc>
            </a:pPr>
            <a:endParaRPr lang="en-EC" sz="700" dirty="0"/>
          </a:p>
        </p:txBody>
      </p:sp>
    </p:spTree>
    <p:extLst>
      <p:ext uri="{BB962C8B-B14F-4D97-AF65-F5344CB8AC3E}">
        <p14:creationId xmlns:p14="http://schemas.microsoft.com/office/powerpoint/2010/main" val="24429212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78A5F-22E9-E1D7-DEA6-792E9503149B}"/>
              </a:ext>
            </a:extLst>
          </p:cNvPr>
          <p:cNvSpPr>
            <a:spLocks noGrp="1"/>
          </p:cNvSpPr>
          <p:nvPr>
            <p:ph type="title"/>
          </p:nvPr>
        </p:nvSpPr>
        <p:spPr>
          <a:xfrm>
            <a:off x="648930" y="629266"/>
            <a:ext cx="6188190" cy="1622321"/>
          </a:xfrm>
        </p:spPr>
        <p:txBody>
          <a:bodyPr>
            <a:normAutofit/>
          </a:bodyPr>
          <a:lstStyle/>
          <a:p>
            <a:r>
              <a:rPr lang="en-EC" dirty="0">
                <a:solidFill>
                  <a:srgbClr val="EBEBEB"/>
                </a:solidFill>
              </a:rPr>
              <a:t>Right to Water</a:t>
            </a:r>
          </a:p>
        </p:txBody>
      </p:sp>
      <p:sp>
        <p:nvSpPr>
          <p:cNvPr id="3" name="Content Placeholder 2">
            <a:extLst>
              <a:ext uri="{FF2B5EF4-FFF2-40B4-BE49-F238E27FC236}">
                <a16:creationId xmlns:a16="http://schemas.microsoft.com/office/drawing/2014/main" id="{BF8070DE-AC8A-F697-2CD8-119A4E536E61}"/>
              </a:ext>
            </a:extLst>
          </p:cNvPr>
          <p:cNvSpPr>
            <a:spLocks noGrp="1"/>
          </p:cNvSpPr>
          <p:nvPr>
            <p:ph idx="1"/>
          </p:nvPr>
        </p:nvSpPr>
        <p:spPr>
          <a:xfrm>
            <a:off x="648930" y="2438400"/>
            <a:ext cx="6188189" cy="3785419"/>
          </a:xfrm>
        </p:spPr>
        <p:txBody>
          <a:bodyPr>
            <a:normAutofit fontScale="85000" lnSpcReduction="20000"/>
          </a:bodyPr>
          <a:lstStyle/>
          <a:p>
            <a:r>
              <a:rPr lang="en-EC" b="1" dirty="0">
                <a:solidFill>
                  <a:srgbClr val="FFFFFF"/>
                </a:solidFill>
              </a:rPr>
              <a:t>Art. 12:</a:t>
            </a:r>
            <a:r>
              <a:rPr lang="en-EC" dirty="0">
                <a:solidFill>
                  <a:srgbClr val="FFFFFF"/>
                </a:solidFill>
              </a:rPr>
              <a:t> The human right to water is fundamental and inalienable. Water constitutes a strategic national patrimony for public use, and it is inalienable, non-prescriptible, </a:t>
            </a:r>
            <a:r>
              <a:rPr lang="en-EC" b="1" dirty="0">
                <a:solidFill>
                  <a:srgbClr val="FFFFFF"/>
                </a:solidFill>
              </a:rPr>
              <a:t>non-seizable</a:t>
            </a:r>
            <a:r>
              <a:rPr lang="en-EC" dirty="0">
                <a:solidFill>
                  <a:srgbClr val="FFFFFF"/>
                </a:solidFill>
              </a:rPr>
              <a:t>, and essential for life.</a:t>
            </a:r>
          </a:p>
          <a:p>
            <a:r>
              <a:rPr lang="en-US" b="1" dirty="0">
                <a:solidFill>
                  <a:srgbClr val="FFFFFF"/>
                </a:solidFill>
              </a:rPr>
              <a:t>Art. 314</a:t>
            </a:r>
            <a:r>
              <a:rPr lang="en-US" dirty="0">
                <a:solidFill>
                  <a:srgbClr val="FFFFFF"/>
                </a:solidFill>
              </a:rPr>
              <a:t>.- The State shall be responsible for the provision of public services such as </a:t>
            </a:r>
            <a:r>
              <a:rPr lang="en-US" b="1" dirty="0">
                <a:solidFill>
                  <a:srgbClr val="FFFFFF"/>
                </a:solidFill>
              </a:rPr>
              <a:t>drinking water </a:t>
            </a:r>
            <a:r>
              <a:rPr lang="en-US" dirty="0">
                <a:solidFill>
                  <a:srgbClr val="FFFFFF"/>
                </a:solidFill>
              </a:rPr>
              <a:t>and irrigation, sanitation, electricity, telecommunications, roads, port and airport infrastructure, and any other services determined by law. The State shall guarantee that public services </a:t>
            </a:r>
            <a:r>
              <a:rPr lang="en-US" b="1" dirty="0">
                <a:solidFill>
                  <a:srgbClr val="FFFFFF"/>
                </a:solidFill>
              </a:rPr>
              <a:t>and their provision comply with the principles of obligation, generality, uniformity, efficiency, responsibility, universality, accessibility, regularity, continuity, and quality. T</a:t>
            </a:r>
            <a:r>
              <a:rPr lang="en-US" dirty="0">
                <a:solidFill>
                  <a:srgbClr val="FFFFFF"/>
                </a:solidFill>
              </a:rPr>
              <a:t>he State shall ensure that prices and rates for public services are equitable and shall establish their control and regulation.</a:t>
            </a:r>
            <a:endParaRPr lang="en-EC" dirty="0">
              <a:solidFill>
                <a:srgbClr val="FFFFFF"/>
              </a:solidFill>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ripple moving onwards from a central point in the water">
            <a:extLst>
              <a:ext uri="{FF2B5EF4-FFF2-40B4-BE49-F238E27FC236}">
                <a16:creationId xmlns:a16="http://schemas.microsoft.com/office/drawing/2014/main" id="{551A621E-7A5D-BC88-A6F4-2CB0B758E2E1}"/>
              </a:ext>
            </a:extLst>
          </p:cNvPr>
          <p:cNvPicPr>
            <a:picLocks noChangeAspect="1"/>
          </p:cNvPicPr>
          <p:nvPr/>
        </p:nvPicPr>
        <p:blipFill>
          <a:blip r:embed="rId3"/>
          <a:srcRect l="10180" r="35542"/>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458772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68919C-AFB9-FC7F-5B54-F3A714B1A3F6}"/>
              </a:ext>
            </a:extLst>
          </p:cNvPr>
          <p:cNvSpPr>
            <a:spLocks noGrp="1"/>
          </p:cNvSpPr>
          <p:nvPr>
            <p:ph type="title"/>
          </p:nvPr>
        </p:nvSpPr>
        <p:spPr>
          <a:xfrm>
            <a:off x="648930" y="629266"/>
            <a:ext cx="6188190" cy="1622321"/>
          </a:xfrm>
        </p:spPr>
        <p:txBody>
          <a:bodyPr>
            <a:normAutofit/>
          </a:bodyPr>
          <a:lstStyle/>
          <a:p>
            <a:r>
              <a:rPr lang="en-EC">
                <a:solidFill>
                  <a:srgbClr val="EBEBEB"/>
                </a:solidFill>
              </a:rPr>
              <a:t>Right to a Healty Environment</a:t>
            </a:r>
          </a:p>
        </p:txBody>
      </p:sp>
      <p:sp>
        <p:nvSpPr>
          <p:cNvPr id="3" name="Content Placeholder 2">
            <a:extLst>
              <a:ext uri="{FF2B5EF4-FFF2-40B4-BE49-F238E27FC236}">
                <a16:creationId xmlns:a16="http://schemas.microsoft.com/office/drawing/2014/main" id="{53FADCCF-0F24-5D54-B31F-F98CE4319A7F}"/>
              </a:ext>
            </a:extLst>
          </p:cNvPr>
          <p:cNvSpPr>
            <a:spLocks noGrp="1"/>
          </p:cNvSpPr>
          <p:nvPr>
            <p:ph idx="1"/>
          </p:nvPr>
        </p:nvSpPr>
        <p:spPr>
          <a:xfrm>
            <a:off x="648930" y="2438400"/>
            <a:ext cx="6188189" cy="3785419"/>
          </a:xfrm>
        </p:spPr>
        <p:txBody>
          <a:bodyPr>
            <a:normAutofit lnSpcReduction="10000"/>
          </a:bodyPr>
          <a:lstStyle/>
          <a:p>
            <a:pPr>
              <a:lnSpc>
                <a:spcPct val="90000"/>
              </a:lnSpc>
            </a:pPr>
            <a:r>
              <a:rPr lang="en-US" sz="1900" b="1" dirty="0">
                <a:solidFill>
                  <a:srgbClr val="FFFFFF"/>
                </a:solidFill>
              </a:rPr>
              <a:t>Art. 14:</a:t>
            </a:r>
            <a:r>
              <a:rPr lang="en-US" sz="1900" dirty="0">
                <a:solidFill>
                  <a:srgbClr val="FFFFFF"/>
                </a:solidFill>
              </a:rPr>
              <a:t> The right of the population to live in a healthy and ecologically balanced environment, which guarantees sustainability and Buen Vivir (</a:t>
            </a:r>
            <a:r>
              <a:rPr lang="en-US" sz="1900" dirty="0" err="1">
                <a:solidFill>
                  <a:srgbClr val="FFFFFF"/>
                </a:solidFill>
              </a:rPr>
              <a:t>Sumak</a:t>
            </a:r>
            <a:r>
              <a:rPr lang="en-US" sz="1900" dirty="0">
                <a:solidFill>
                  <a:srgbClr val="FFFFFF"/>
                </a:solidFill>
              </a:rPr>
              <a:t> </a:t>
            </a:r>
            <a:r>
              <a:rPr lang="en-US" sz="1900" dirty="0" err="1">
                <a:solidFill>
                  <a:srgbClr val="FFFFFF"/>
                </a:solidFill>
              </a:rPr>
              <a:t>Kawsay</a:t>
            </a:r>
            <a:r>
              <a:rPr lang="en-US" sz="1900" dirty="0">
                <a:solidFill>
                  <a:srgbClr val="FFFFFF"/>
                </a:solidFill>
              </a:rPr>
              <a:t>), is recognized. The preservation of the environment, conservation of ecosystems, biodiversity, and the integrity of the country’s genetic patrimony, as well as the prevention of environmental damage and the restoration of degraded natural spaces, are declared matters of public interest. </a:t>
            </a:r>
          </a:p>
          <a:p>
            <a:pPr>
              <a:lnSpc>
                <a:spcPct val="90000"/>
              </a:lnSpc>
            </a:pPr>
            <a:r>
              <a:rPr lang="en-US" sz="1900" b="1" dirty="0">
                <a:solidFill>
                  <a:srgbClr val="FFFFFF"/>
                </a:solidFill>
              </a:rPr>
              <a:t>Art. 66.27: </a:t>
            </a:r>
            <a:r>
              <a:rPr lang="en-US" sz="1900" dirty="0">
                <a:solidFill>
                  <a:srgbClr val="FFFFFF"/>
                </a:solidFill>
              </a:rPr>
              <a:t>People have the right to live in a healthy, ecologically balanced, and pollution-free environment, in harmony with nature.</a:t>
            </a:r>
            <a:endParaRPr lang="en-EC" sz="1900" dirty="0">
              <a:solidFill>
                <a:srgbClr val="FFFFFF"/>
              </a:solidFill>
            </a:endParaRPr>
          </a:p>
          <a:p>
            <a:pPr>
              <a:lnSpc>
                <a:spcPct val="90000"/>
              </a:lnSpc>
            </a:pPr>
            <a:endParaRPr lang="en-EC" sz="1900" dirty="0">
              <a:solidFill>
                <a:srgbClr val="FFFFFF"/>
              </a:solidFill>
            </a:endParaRPr>
          </a:p>
        </p:txBody>
      </p:sp>
      <p:sp>
        <p:nvSpPr>
          <p:cNvPr id="1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7" name="Picture 16" descr="A cropped image of a person touching a plant">
            <a:extLst>
              <a:ext uri="{FF2B5EF4-FFF2-40B4-BE49-F238E27FC236}">
                <a16:creationId xmlns:a16="http://schemas.microsoft.com/office/drawing/2014/main" id="{090AB4F0-F8A6-4DA5-CE1B-CD5A905F7471}"/>
              </a:ext>
            </a:extLst>
          </p:cNvPr>
          <p:cNvPicPr>
            <a:picLocks noChangeAspect="1"/>
          </p:cNvPicPr>
          <p:nvPr/>
        </p:nvPicPr>
        <p:blipFill>
          <a:blip r:embed="rId3"/>
          <a:srcRect l="24370" r="27322" b="-2"/>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628841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FC054B-4449-8665-8CD3-478591B437A3}"/>
              </a:ext>
            </a:extLst>
          </p:cNvPr>
          <p:cNvSpPr>
            <a:spLocks noGrp="1"/>
          </p:cNvSpPr>
          <p:nvPr>
            <p:ph type="title"/>
          </p:nvPr>
        </p:nvSpPr>
        <p:spPr>
          <a:xfrm>
            <a:off x="648930" y="629266"/>
            <a:ext cx="6188190" cy="1622321"/>
          </a:xfrm>
        </p:spPr>
        <p:txBody>
          <a:bodyPr>
            <a:normAutofit/>
          </a:bodyPr>
          <a:lstStyle/>
          <a:p>
            <a:r>
              <a:rPr lang="en-EC">
                <a:solidFill>
                  <a:srgbClr val="EBEBEB"/>
                </a:solidFill>
              </a:rPr>
              <a:t>Rights of Nature</a:t>
            </a:r>
          </a:p>
        </p:txBody>
      </p:sp>
      <p:sp>
        <p:nvSpPr>
          <p:cNvPr id="3" name="Content Placeholder 2">
            <a:extLst>
              <a:ext uri="{FF2B5EF4-FFF2-40B4-BE49-F238E27FC236}">
                <a16:creationId xmlns:a16="http://schemas.microsoft.com/office/drawing/2014/main" id="{701A9BD8-B945-6EEC-F989-B373728C11FC}"/>
              </a:ext>
            </a:extLst>
          </p:cNvPr>
          <p:cNvSpPr>
            <a:spLocks noGrp="1"/>
          </p:cNvSpPr>
          <p:nvPr>
            <p:ph idx="1"/>
          </p:nvPr>
        </p:nvSpPr>
        <p:spPr>
          <a:xfrm>
            <a:off x="648930" y="1567544"/>
            <a:ext cx="6188189" cy="4656276"/>
          </a:xfrm>
        </p:spPr>
        <p:txBody>
          <a:bodyPr>
            <a:normAutofit/>
          </a:bodyPr>
          <a:lstStyle/>
          <a:p>
            <a:pPr>
              <a:lnSpc>
                <a:spcPct val="90000"/>
              </a:lnSpc>
            </a:pPr>
            <a:r>
              <a:rPr lang="en-US" sz="1600" b="1" dirty="0">
                <a:solidFill>
                  <a:srgbClr val="FFFFFF"/>
                </a:solidFill>
              </a:rPr>
              <a:t>Art. 10:</a:t>
            </a:r>
            <a:r>
              <a:rPr lang="en-US" sz="1600" dirty="0">
                <a:solidFill>
                  <a:srgbClr val="FFFFFF"/>
                </a:solidFill>
              </a:rPr>
              <a:t> </a:t>
            </a:r>
            <a:r>
              <a:rPr lang="en-EC" sz="1600" dirty="0">
                <a:solidFill>
                  <a:srgbClr val="FFFFFF"/>
                </a:solidFill>
              </a:rPr>
              <a:t>Individuals, communities, peoples, nationalities, and collectives are holders and shall enjoy the rights guaranteed in the Constitution and in international instruments. </a:t>
            </a:r>
            <a:r>
              <a:rPr lang="en-EC" sz="1600" b="1" dirty="0">
                <a:solidFill>
                  <a:srgbClr val="FFFFFF"/>
                </a:solidFill>
              </a:rPr>
              <a:t>Nature</a:t>
            </a:r>
            <a:r>
              <a:rPr lang="en-EC" sz="1600" dirty="0">
                <a:solidFill>
                  <a:srgbClr val="FFFFFF"/>
                </a:solidFill>
              </a:rPr>
              <a:t> shall be a subject of the rights recognized to it by the Constitution. </a:t>
            </a:r>
          </a:p>
          <a:p>
            <a:pPr>
              <a:lnSpc>
                <a:spcPct val="90000"/>
              </a:lnSpc>
            </a:pPr>
            <a:endParaRPr lang="en-EC" sz="1600" dirty="0">
              <a:solidFill>
                <a:srgbClr val="FFFFFF"/>
              </a:solidFill>
            </a:endParaRPr>
          </a:p>
          <a:p>
            <a:pPr>
              <a:lnSpc>
                <a:spcPct val="90000"/>
              </a:lnSpc>
            </a:pPr>
            <a:r>
              <a:rPr lang="en-US" sz="1600" b="1" dirty="0">
                <a:solidFill>
                  <a:srgbClr val="FFFFFF"/>
                </a:solidFill>
              </a:rPr>
              <a:t>Art. 71:</a:t>
            </a:r>
            <a:r>
              <a:rPr lang="en-US" sz="1600" dirty="0">
                <a:solidFill>
                  <a:srgbClr val="FFFFFF"/>
                </a:solidFill>
              </a:rPr>
              <a:t> Nature, or </a:t>
            </a:r>
            <a:r>
              <a:rPr lang="en-US" sz="1600" b="1" dirty="0">
                <a:solidFill>
                  <a:srgbClr val="FFFFFF"/>
                </a:solidFill>
              </a:rPr>
              <a:t>Pacha Mama, </a:t>
            </a:r>
            <a:r>
              <a:rPr lang="en-US" sz="1600" dirty="0">
                <a:solidFill>
                  <a:srgbClr val="FFFFFF"/>
                </a:solidFill>
              </a:rPr>
              <a:t>where life is reproduced and realized, has the right to have its existence fully respected, as well as the maintenance and regeneration of its life cycles, structure, functions, and evolutionary processes. Any person, community, people, or nationality may demand that the public authorities enforce the rights of nature. For the application and interpretation of these rights, the principles established in the Constitution shall be observed, where applicable. The State shall encourage natural and legal persons, and collectives, to protect nature and shall promote respect for all elements that form an ecosystem.</a:t>
            </a:r>
          </a:p>
          <a:p>
            <a:pPr>
              <a:lnSpc>
                <a:spcPct val="90000"/>
              </a:lnSpc>
            </a:pPr>
            <a:r>
              <a:rPr lang="en-US" sz="1600" b="1" dirty="0">
                <a:solidFill>
                  <a:srgbClr val="FFFFFF"/>
                </a:solidFill>
              </a:rPr>
              <a:t>Arts. 395 - 415</a:t>
            </a:r>
            <a:endParaRPr lang="en-EC" sz="1600" b="1" dirty="0">
              <a:solidFill>
                <a:srgbClr val="FFFFFF"/>
              </a:solidFill>
            </a:endParaRPr>
          </a:p>
          <a:p>
            <a:pPr>
              <a:lnSpc>
                <a:spcPct val="90000"/>
              </a:lnSpc>
            </a:pPr>
            <a:endParaRPr lang="en-EC" sz="1400" dirty="0">
              <a:solidFill>
                <a:srgbClr val="FFFFFF"/>
              </a:solidFill>
            </a:endParaRPr>
          </a:p>
        </p:txBody>
      </p:sp>
      <p:sp>
        <p:nvSpPr>
          <p:cNvPr id="1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A river running through a grassy area&#10;&#10;AI-generated content may be incorrect.">
            <a:extLst>
              <a:ext uri="{FF2B5EF4-FFF2-40B4-BE49-F238E27FC236}">
                <a16:creationId xmlns:a16="http://schemas.microsoft.com/office/drawing/2014/main" id="{24DD509F-3773-4C2D-13CC-C4B06A0551F6}"/>
              </a:ext>
            </a:extLst>
          </p:cNvPr>
          <p:cNvPicPr>
            <a:picLocks noChangeAspect="1"/>
          </p:cNvPicPr>
          <p:nvPr/>
        </p:nvPicPr>
        <p:blipFill>
          <a:blip r:embed="rId3"/>
          <a:srcRect l="31960" r="30045"/>
          <a:stretch>
            <a:fillRect/>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528971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9343B3-25AC-4284-C3EC-BD19B5CE811B}"/>
              </a:ext>
            </a:extLst>
          </p:cNvPr>
          <p:cNvSpPr>
            <a:spLocks noGrp="1"/>
          </p:cNvSpPr>
          <p:nvPr>
            <p:ph type="title"/>
          </p:nvPr>
        </p:nvSpPr>
        <p:spPr>
          <a:xfrm>
            <a:off x="643855" y="1447800"/>
            <a:ext cx="3108626" cy="4572000"/>
          </a:xfrm>
        </p:spPr>
        <p:txBody>
          <a:bodyPr anchor="ctr">
            <a:normAutofit/>
          </a:bodyPr>
          <a:lstStyle/>
          <a:p>
            <a:r>
              <a:rPr lang="en-EC" sz="3200" dirty="0">
                <a:solidFill>
                  <a:srgbClr val="F2F2F2"/>
                </a:solidFill>
              </a:rPr>
              <a:t>Through the rights to a healty environment and Nature’s Rights, the Court has protected</a:t>
            </a:r>
          </a:p>
        </p:txBody>
      </p:sp>
      <p:sp>
        <p:nvSpPr>
          <p:cNvPr id="22" name="Freeform: Shape 2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6" name="Rectangle 2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graphicFrame>
        <p:nvGraphicFramePr>
          <p:cNvPr id="5" name="Content Placeholder 2">
            <a:extLst>
              <a:ext uri="{FF2B5EF4-FFF2-40B4-BE49-F238E27FC236}">
                <a16:creationId xmlns:a16="http://schemas.microsoft.com/office/drawing/2014/main" id="{3D77994E-5AC2-5196-3302-CAF628E5B491}"/>
              </a:ext>
            </a:extLst>
          </p:cNvPr>
          <p:cNvGraphicFramePr>
            <a:graphicFrameLocks noGrp="1"/>
          </p:cNvGraphicFramePr>
          <p:nvPr>
            <p:ph idx="1"/>
            <p:extLst>
              <p:ext uri="{D42A27DB-BD31-4B8C-83A1-F6EECF244321}">
                <p14:modId xmlns:p14="http://schemas.microsoft.com/office/powerpoint/2010/main" val="193504764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762614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in a canoe&#10;&#10;AI-generated content may be incorrect.">
            <a:extLst>
              <a:ext uri="{FF2B5EF4-FFF2-40B4-BE49-F238E27FC236}">
                <a16:creationId xmlns:a16="http://schemas.microsoft.com/office/drawing/2014/main" id="{9BDEF49E-A0FF-2AE7-AD32-D385B0B9D796}"/>
              </a:ext>
            </a:extLst>
          </p:cNvPr>
          <p:cNvPicPr>
            <a:picLocks noChangeAspect="1"/>
          </p:cNvPicPr>
          <p:nvPr/>
        </p:nvPicPr>
        <p:blipFill>
          <a:blip r:embed="rId2">
            <a:alphaModFix amt="35000"/>
          </a:blip>
          <a:srcRect l="9804" r="10196"/>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42C0788F-EA70-A3A0-B458-7D5BCE74AA27}"/>
              </a:ext>
            </a:extLst>
          </p:cNvPr>
          <p:cNvSpPr>
            <a:spLocks noGrp="1"/>
          </p:cNvSpPr>
          <p:nvPr>
            <p:ph type="title"/>
          </p:nvPr>
        </p:nvSpPr>
        <p:spPr>
          <a:xfrm>
            <a:off x="646111" y="452718"/>
            <a:ext cx="9404723" cy="1400530"/>
          </a:xfrm>
        </p:spPr>
        <p:txBody>
          <a:bodyPr>
            <a:normAutofit/>
          </a:bodyPr>
          <a:lstStyle/>
          <a:p>
            <a:pPr>
              <a:lnSpc>
                <a:spcPct val="90000"/>
              </a:lnSpc>
            </a:pPr>
            <a:r>
              <a:rPr lang="en-EC" sz="2900" b="1" dirty="0"/>
              <a:t>Judgment 273-19-JP/22 Right to prior consultation of the A’I Cofán of Sinangoe</a:t>
            </a:r>
            <a:br>
              <a:rPr lang="en-EC" sz="2900" dirty="0"/>
            </a:br>
            <a:endParaRPr lang="en-EC" sz="2900" dirty="0"/>
          </a:p>
        </p:txBody>
      </p:sp>
      <p:sp>
        <p:nvSpPr>
          <p:cNvPr id="3" name="Content Placeholder 2">
            <a:extLst>
              <a:ext uri="{FF2B5EF4-FFF2-40B4-BE49-F238E27FC236}">
                <a16:creationId xmlns:a16="http://schemas.microsoft.com/office/drawing/2014/main" id="{6B56F32F-60D4-78DF-8A36-22AF4B34D5C9}"/>
              </a:ext>
            </a:extLst>
          </p:cNvPr>
          <p:cNvSpPr>
            <a:spLocks noGrp="1"/>
          </p:cNvSpPr>
          <p:nvPr>
            <p:ph idx="1"/>
          </p:nvPr>
        </p:nvSpPr>
        <p:spPr>
          <a:xfrm>
            <a:off x="1103312" y="2052918"/>
            <a:ext cx="8946541" cy="4195481"/>
          </a:xfrm>
        </p:spPr>
        <p:txBody>
          <a:bodyPr>
            <a:normAutofit/>
          </a:bodyPr>
          <a:lstStyle/>
          <a:p>
            <a:pPr>
              <a:lnSpc>
                <a:spcPct val="90000"/>
              </a:lnSpc>
            </a:pPr>
            <a:r>
              <a:rPr lang="en-EC" sz="1700" dirty="0"/>
              <a:t>The ancestral community of Sinangoe, consists of 37 families and about 1,093 individuals who rely on fishing, hunting, farming, and caretaking of the land. </a:t>
            </a:r>
          </a:p>
          <a:p>
            <a:pPr>
              <a:lnSpc>
                <a:spcPct val="90000"/>
              </a:lnSpc>
            </a:pPr>
            <a:r>
              <a:rPr lang="en-EC" sz="1700" dirty="0"/>
              <a:t>The Aguarico River is “the source of life” for the Cofán. </a:t>
            </a:r>
            <a:r>
              <a:rPr lang="en-US" sz="1700" dirty="0"/>
              <a:t>It is deemed sacred and part of their ancestral territory.</a:t>
            </a:r>
            <a:endParaRPr lang="en-EC" sz="1700" dirty="0"/>
          </a:p>
          <a:p>
            <a:pPr>
              <a:lnSpc>
                <a:spcPct val="90000"/>
              </a:lnSpc>
            </a:pPr>
            <a:r>
              <a:rPr lang="en-EC" sz="1700" dirty="0"/>
              <a:t>The Ministry of Energy and Non-Renewable Natural Resources authorized mining concessions </a:t>
            </a:r>
          </a:p>
          <a:p>
            <a:pPr lvl="1">
              <a:lnSpc>
                <a:spcPct val="90000"/>
              </a:lnSpc>
            </a:pPr>
            <a:r>
              <a:rPr lang="en-US" sz="1700" dirty="0"/>
              <a:t>20 active mining concessions for small- and medium-scale gold mining—totaling 19,556 hectares along river were granted </a:t>
            </a:r>
          </a:p>
          <a:p>
            <a:pPr lvl="1">
              <a:lnSpc>
                <a:spcPct val="90000"/>
              </a:lnSpc>
            </a:pPr>
            <a:r>
              <a:rPr lang="en-US" sz="1700" dirty="0"/>
              <a:t>32 additional concessions in process </a:t>
            </a:r>
            <a:endParaRPr lang="en-EC" sz="1700" dirty="0"/>
          </a:p>
          <a:p>
            <a:pPr>
              <a:lnSpc>
                <a:spcPct val="90000"/>
              </a:lnSpc>
            </a:pPr>
            <a:r>
              <a:rPr lang="en-EC" sz="1700" dirty="0"/>
              <a:t>Concessions were granted without conducting prior consultation, arguing that mining was taking place on the right bank of the Aguarico River, while illegal mining occurred on the left bank.</a:t>
            </a:r>
          </a:p>
          <a:p>
            <a:pPr>
              <a:lnSpc>
                <a:spcPct val="90000"/>
              </a:lnSpc>
            </a:pPr>
            <a:endParaRPr lang="en-EC" sz="1700" dirty="0"/>
          </a:p>
        </p:txBody>
      </p:sp>
    </p:spTree>
    <p:extLst>
      <p:ext uri="{BB962C8B-B14F-4D97-AF65-F5344CB8AC3E}">
        <p14:creationId xmlns:p14="http://schemas.microsoft.com/office/powerpoint/2010/main" val="93200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7FE7-A870-E812-85B3-C8EDC00E66EB}"/>
              </a:ext>
            </a:extLst>
          </p:cNvPr>
          <p:cNvSpPr>
            <a:spLocks noGrp="1"/>
          </p:cNvSpPr>
          <p:nvPr>
            <p:ph type="title"/>
          </p:nvPr>
        </p:nvSpPr>
        <p:spPr/>
        <p:txBody>
          <a:bodyPr/>
          <a:lstStyle/>
          <a:p>
            <a:r>
              <a:rPr lang="en-EC" sz="4400" b="1" dirty="0"/>
              <a:t>Judgment 273-19-JP/22</a:t>
            </a:r>
            <a:endParaRPr lang="en-EC" dirty="0"/>
          </a:p>
        </p:txBody>
      </p:sp>
      <p:sp>
        <p:nvSpPr>
          <p:cNvPr id="7" name="Content Placeholder 6">
            <a:extLst>
              <a:ext uri="{FF2B5EF4-FFF2-40B4-BE49-F238E27FC236}">
                <a16:creationId xmlns:a16="http://schemas.microsoft.com/office/drawing/2014/main" id="{7FD13148-5B03-B1F5-B8C3-A50FEAA088E1}"/>
              </a:ext>
            </a:extLst>
          </p:cNvPr>
          <p:cNvSpPr>
            <a:spLocks noGrp="1"/>
          </p:cNvSpPr>
          <p:nvPr>
            <p:ph idx="1"/>
          </p:nvPr>
        </p:nvSpPr>
        <p:spPr/>
        <p:txBody>
          <a:bodyPr>
            <a:normAutofit fontScale="85000" lnSpcReduction="20000"/>
          </a:bodyPr>
          <a:lstStyle/>
          <a:p>
            <a:r>
              <a:rPr lang="en-EC" dirty="0"/>
              <a:t>Territory is fundamental for Indigenous peoples. </a:t>
            </a:r>
          </a:p>
          <a:p>
            <a:r>
              <a:rPr lang="en-EC" dirty="0"/>
              <a:t>Any extractive projects with potential impacts in their territory must undergo prior consultation to allow real participation. </a:t>
            </a:r>
          </a:p>
          <a:p>
            <a:r>
              <a:rPr lang="en-EC" dirty="0"/>
              <a:t>The duty to consult applies not only to projects within their territory, but also to those outside their territory that may directly affect them (environmentally or culturally) due to proximity.</a:t>
            </a:r>
          </a:p>
          <a:p>
            <a:r>
              <a:rPr lang="en-EC" dirty="0"/>
              <a:t>Rivers, forests, and other elements of nature were also at risk. These elements are of vital importance not only to Sinangoe, but to the biodiversity of Ecuador and the world. These elements are interconnected, and their sustainability affects the rights of all people and of nature itself.</a:t>
            </a:r>
          </a:p>
          <a:p>
            <a:r>
              <a:rPr lang="en-EC" dirty="0"/>
              <a:t>The Court identified violations to the </a:t>
            </a:r>
            <a:r>
              <a:rPr lang="en-EC" b="1" dirty="0"/>
              <a:t>right to prior consultation, the rights of nature, the right to a healthy and balanced environment, the right to water, the right to culture, and territory.</a:t>
            </a:r>
          </a:p>
          <a:p>
            <a:r>
              <a:rPr lang="en-EC" dirty="0"/>
              <a:t>The Court upheld the reparations ordered by lower courts which nullified the mining concessions.</a:t>
            </a:r>
          </a:p>
          <a:p>
            <a:endParaRPr lang="en-EC" dirty="0"/>
          </a:p>
        </p:txBody>
      </p:sp>
    </p:spTree>
    <p:extLst>
      <p:ext uri="{BB962C8B-B14F-4D97-AF65-F5344CB8AC3E}">
        <p14:creationId xmlns:p14="http://schemas.microsoft.com/office/powerpoint/2010/main" val="2002008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39056-E151-EBBC-66C1-BFCDD65F643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trees with roots&#10;&#10;AI-generated content may be incorrect.">
            <a:extLst>
              <a:ext uri="{FF2B5EF4-FFF2-40B4-BE49-F238E27FC236}">
                <a16:creationId xmlns:a16="http://schemas.microsoft.com/office/drawing/2014/main" id="{1441865A-72BF-FABE-BA40-704B93A0AF2A}"/>
              </a:ext>
            </a:extLst>
          </p:cNvPr>
          <p:cNvPicPr>
            <a:picLocks noChangeAspect="1"/>
          </p:cNvPicPr>
          <p:nvPr/>
        </p:nvPicPr>
        <p:blipFill>
          <a:blip r:embed="rId2">
            <a:alphaModFix amt="35000"/>
          </a:blip>
          <a:srcRect b="466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30CCE121-6875-4AC8-B78F-477F86DD71E9}"/>
              </a:ext>
            </a:extLst>
          </p:cNvPr>
          <p:cNvSpPr>
            <a:spLocks noGrp="1"/>
          </p:cNvSpPr>
          <p:nvPr>
            <p:ph type="title"/>
          </p:nvPr>
        </p:nvSpPr>
        <p:spPr>
          <a:xfrm>
            <a:off x="646111" y="452718"/>
            <a:ext cx="9404723" cy="1400530"/>
          </a:xfrm>
        </p:spPr>
        <p:txBody>
          <a:bodyPr>
            <a:normAutofit fontScale="90000"/>
          </a:bodyPr>
          <a:lstStyle/>
          <a:p>
            <a:r>
              <a:rPr lang="en-EC" b="1" dirty="0"/>
              <a:t>Judgment 22-18-IN/21 </a:t>
            </a:r>
            <a:br>
              <a:rPr lang="en-EC" b="1" dirty="0"/>
            </a:br>
            <a:r>
              <a:rPr lang="en-EC" b="1" dirty="0"/>
              <a:t>Mangroves as Rights-Holders</a:t>
            </a:r>
            <a:r>
              <a:rPr lang="en-EC" dirty="0"/>
              <a:t> </a:t>
            </a:r>
            <a:br>
              <a:rPr lang="en-EC" dirty="0"/>
            </a:br>
            <a:endParaRPr lang="en-EC" dirty="0"/>
          </a:p>
        </p:txBody>
      </p:sp>
      <p:sp>
        <p:nvSpPr>
          <p:cNvPr id="3" name="Content Placeholder 2">
            <a:extLst>
              <a:ext uri="{FF2B5EF4-FFF2-40B4-BE49-F238E27FC236}">
                <a16:creationId xmlns:a16="http://schemas.microsoft.com/office/drawing/2014/main" id="{91E2E29B-DB9A-D1EA-5A02-F2608F36C6E3}"/>
              </a:ext>
            </a:extLst>
          </p:cNvPr>
          <p:cNvSpPr>
            <a:spLocks noGrp="1"/>
          </p:cNvSpPr>
          <p:nvPr>
            <p:ph idx="1"/>
          </p:nvPr>
        </p:nvSpPr>
        <p:spPr>
          <a:xfrm>
            <a:off x="1103312" y="2052918"/>
            <a:ext cx="8946541" cy="4195481"/>
          </a:xfrm>
        </p:spPr>
        <p:txBody>
          <a:bodyPr>
            <a:normAutofit/>
          </a:bodyPr>
          <a:lstStyle/>
          <a:p>
            <a:r>
              <a:rPr lang="en-EC" dirty="0"/>
              <a:t>The inclusion in the law of the term "other productive activities," to be defined by regulation, indefinitely endangered the mangrove ecosystem.</a:t>
            </a:r>
          </a:p>
          <a:p>
            <a:r>
              <a:rPr lang="en-EC" dirty="0"/>
              <a:t>By declaring the unconstitutionality of several provisions of the Organic Environmental Code and its regulations, the Court recognized that fragile </a:t>
            </a:r>
            <a:r>
              <a:rPr lang="en-EC" b="1" dirty="0"/>
              <a:t>mangrove ecosystems hold rights </a:t>
            </a:r>
            <a:r>
              <a:rPr lang="en-EC" dirty="0"/>
              <a:t>as part of nature. </a:t>
            </a:r>
          </a:p>
          <a:p>
            <a:r>
              <a:rPr lang="en-EC" dirty="0"/>
              <a:t>Mangroves have the right "to have their existence fully respected, as well as the maintenance and regeneration of their life cycles, structure, functions, and evolutionary processes." </a:t>
            </a:r>
          </a:p>
          <a:p>
            <a:endParaRPr lang="en-EC" dirty="0"/>
          </a:p>
        </p:txBody>
      </p:sp>
    </p:spTree>
    <p:extLst>
      <p:ext uri="{BB962C8B-B14F-4D97-AF65-F5344CB8AC3E}">
        <p14:creationId xmlns:p14="http://schemas.microsoft.com/office/powerpoint/2010/main" val="16449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062453-45D6-104E-73FA-123FA85BAC9E}"/>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oggy mountain range with trees&#10;&#10;AI-generated content may be incorrect.">
            <a:extLst>
              <a:ext uri="{FF2B5EF4-FFF2-40B4-BE49-F238E27FC236}">
                <a16:creationId xmlns:a16="http://schemas.microsoft.com/office/drawing/2014/main" id="{0225075F-253A-AC23-602F-92AC6151E892}"/>
              </a:ext>
            </a:extLst>
          </p:cNvPr>
          <p:cNvPicPr>
            <a:picLocks noChangeAspect="1"/>
          </p:cNvPicPr>
          <p:nvPr/>
        </p:nvPicPr>
        <p:blipFill>
          <a:blip r:embed="rId2">
            <a:alphaModFix amt="35000"/>
          </a:blip>
          <a:srcRect l="13113" r="16220"/>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548C413F-9108-30F0-38E0-D3C336881DB4}"/>
              </a:ext>
            </a:extLst>
          </p:cNvPr>
          <p:cNvSpPr>
            <a:spLocks noGrp="1"/>
          </p:cNvSpPr>
          <p:nvPr>
            <p:ph type="title"/>
          </p:nvPr>
        </p:nvSpPr>
        <p:spPr>
          <a:xfrm>
            <a:off x="646111" y="452718"/>
            <a:ext cx="9404723" cy="1400530"/>
          </a:xfrm>
        </p:spPr>
        <p:txBody>
          <a:bodyPr>
            <a:normAutofit fontScale="90000"/>
          </a:bodyPr>
          <a:lstStyle/>
          <a:p>
            <a:r>
              <a:rPr lang="en-EC" b="1" dirty="0"/>
              <a:t>Judgment 1149-19-JP/21 – Los Cedros Protected Forest as a Rights-Holder</a:t>
            </a:r>
            <a:endParaRPr lang="en-EC" dirty="0"/>
          </a:p>
        </p:txBody>
      </p:sp>
      <p:sp>
        <p:nvSpPr>
          <p:cNvPr id="3" name="Content Placeholder 2">
            <a:extLst>
              <a:ext uri="{FF2B5EF4-FFF2-40B4-BE49-F238E27FC236}">
                <a16:creationId xmlns:a16="http://schemas.microsoft.com/office/drawing/2014/main" id="{EA4D74F6-4DDA-ED51-FA72-0BD02FB009D5}"/>
              </a:ext>
            </a:extLst>
          </p:cNvPr>
          <p:cNvSpPr>
            <a:spLocks noGrp="1"/>
          </p:cNvSpPr>
          <p:nvPr>
            <p:ph idx="1"/>
          </p:nvPr>
        </p:nvSpPr>
        <p:spPr>
          <a:xfrm>
            <a:off x="1103312" y="2052918"/>
            <a:ext cx="8946541" cy="4195481"/>
          </a:xfrm>
        </p:spPr>
        <p:txBody>
          <a:bodyPr>
            <a:normAutofit fontScale="70000" lnSpcReduction="20000"/>
          </a:bodyPr>
          <a:lstStyle/>
          <a:p>
            <a:r>
              <a:rPr lang="en-EC" dirty="0"/>
              <a:t>Los Cedros is an ecosystem where two highly biodiverse regions converge: the Tropical Andes and the Chocó Bioregion.</a:t>
            </a:r>
          </a:p>
          <a:p>
            <a:r>
              <a:rPr lang="en-EC" dirty="0"/>
              <a:t>Los Cedros hosts endemic species; contains a high number of threatened species; includes unique and rare species; it holds rich and unknown genetic heritage; functions as a biodiversity corridor.</a:t>
            </a:r>
          </a:p>
          <a:p>
            <a:r>
              <a:rPr lang="en-EC" dirty="0"/>
              <a:t>The administrative decisions related that allowed mining activity within the Los Cedros Protected Forest were challenged.</a:t>
            </a:r>
          </a:p>
          <a:p>
            <a:r>
              <a:rPr lang="en-EC" dirty="0"/>
              <a:t>The Court took into consideration species extinction; ecosystem destruction; the principles of prevention and precaution.</a:t>
            </a:r>
          </a:p>
          <a:p>
            <a:r>
              <a:rPr lang="en-EC" dirty="0"/>
              <a:t>The Court held that the Ministry of the Environment violated the rights of nature of the Los Cedros Protected Forest, the right to water, and the right of the communities located in the project’s area of influence to be consulted about decisions or authorizations that could affect the environment.</a:t>
            </a:r>
          </a:p>
          <a:p>
            <a:r>
              <a:rPr lang="en-EC" dirty="0"/>
              <a:t>The Court ordered the annulment of the concessions and prohibited any mining activity in the area of the Los Cedros Protected Forest.</a:t>
            </a:r>
          </a:p>
          <a:p>
            <a:r>
              <a:rPr lang="en-EC" dirty="0"/>
              <a:t>The Court also ordered the Ministry of the Environment to amend its sub-legal regulations regarding the issuance of environmental registrations, environmental licenses, and water use for extractive activities.</a:t>
            </a:r>
          </a:p>
          <a:p>
            <a:endParaRPr lang="en-EC" dirty="0"/>
          </a:p>
        </p:txBody>
      </p:sp>
    </p:spTree>
    <p:extLst>
      <p:ext uri="{BB962C8B-B14F-4D97-AF65-F5344CB8AC3E}">
        <p14:creationId xmlns:p14="http://schemas.microsoft.com/office/powerpoint/2010/main" val="19067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47005E-F451-DE79-E84C-347AAEBF626E}"/>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iver running through a forest&#10;&#10;AI-generated content may be incorrect.">
            <a:extLst>
              <a:ext uri="{FF2B5EF4-FFF2-40B4-BE49-F238E27FC236}">
                <a16:creationId xmlns:a16="http://schemas.microsoft.com/office/drawing/2014/main" id="{971B6524-2EB7-6488-346F-6E9AD83E7966}"/>
              </a:ext>
            </a:extLst>
          </p:cNvPr>
          <p:cNvPicPr>
            <a:picLocks noChangeAspect="1"/>
          </p:cNvPicPr>
          <p:nvPr/>
        </p:nvPicPr>
        <p:blipFill>
          <a:blip r:embed="rId2">
            <a:alphaModFix amt="35000"/>
          </a:blip>
          <a:srcRect l="5451" r="12772"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E984F7A3-2B4D-7599-B2F1-D4160857CB0A}"/>
              </a:ext>
            </a:extLst>
          </p:cNvPr>
          <p:cNvSpPr>
            <a:spLocks noGrp="1"/>
          </p:cNvSpPr>
          <p:nvPr>
            <p:ph type="title"/>
          </p:nvPr>
        </p:nvSpPr>
        <p:spPr>
          <a:xfrm>
            <a:off x="646111" y="452718"/>
            <a:ext cx="9404723" cy="1400530"/>
          </a:xfrm>
        </p:spPr>
        <p:txBody>
          <a:bodyPr>
            <a:normAutofit/>
          </a:bodyPr>
          <a:lstStyle/>
          <a:p>
            <a:r>
              <a:rPr lang="en-EC" b="1" dirty="0"/>
              <a:t>Judgment 1185-20-JP/21 </a:t>
            </a:r>
            <a:br>
              <a:rPr lang="en-EC" b="1" dirty="0"/>
            </a:br>
            <a:r>
              <a:rPr lang="en-EC" b="1" dirty="0"/>
              <a:t>Aquepi River as a Rights-Holder</a:t>
            </a:r>
            <a:endParaRPr lang="en-EC" dirty="0"/>
          </a:p>
        </p:txBody>
      </p:sp>
      <p:sp>
        <p:nvSpPr>
          <p:cNvPr id="3" name="Content Placeholder 2">
            <a:extLst>
              <a:ext uri="{FF2B5EF4-FFF2-40B4-BE49-F238E27FC236}">
                <a16:creationId xmlns:a16="http://schemas.microsoft.com/office/drawing/2014/main" id="{40CEC307-3CCB-F8D9-AC08-F64D7609C19D}"/>
              </a:ext>
            </a:extLst>
          </p:cNvPr>
          <p:cNvSpPr>
            <a:spLocks noGrp="1"/>
          </p:cNvSpPr>
          <p:nvPr>
            <p:ph idx="1"/>
          </p:nvPr>
        </p:nvSpPr>
        <p:spPr>
          <a:xfrm>
            <a:off x="1103312" y="2052918"/>
            <a:ext cx="8946541" cy="4195481"/>
          </a:xfrm>
        </p:spPr>
        <p:txBody>
          <a:bodyPr>
            <a:normAutofit fontScale="77500" lnSpcReduction="20000"/>
          </a:bodyPr>
          <a:lstStyle/>
          <a:p>
            <a:r>
              <a:rPr lang="en-EC" dirty="0"/>
              <a:t>The National Water Secretariat and the provincial autonomous government authorized the use of rhe Aquepi river’s flow for an irrigation project in favor of the provincial government. </a:t>
            </a:r>
          </a:p>
          <a:p>
            <a:r>
              <a:rPr lang="en-US" dirty="0"/>
              <a:t>T</a:t>
            </a:r>
            <a:r>
              <a:rPr lang="en-EC" dirty="0"/>
              <a:t>he Court considered the structure, functions, and evolutionary processes of the river, and its importance for both the local population and the ecosystem.</a:t>
            </a:r>
          </a:p>
          <a:p>
            <a:r>
              <a:rPr lang="en-EC" dirty="0"/>
              <a:t>The adminstrative decision violated:</a:t>
            </a:r>
          </a:p>
          <a:p>
            <a:pPr lvl="1"/>
            <a:r>
              <a:rPr lang="en-EC" dirty="0"/>
              <a:t>the Aquepi River ‘s right to preserve its ecological flow, </a:t>
            </a:r>
          </a:p>
          <a:p>
            <a:pPr lvl="1"/>
            <a:r>
              <a:rPr lang="en-EC" dirty="0"/>
              <a:t>The right of the residents of the Julio Moreno Espinosa and San Vicente de Aquepi communities to be consulted about the implementation of public works projects.</a:t>
            </a:r>
          </a:p>
          <a:p>
            <a:r>
              <a:rPr lang="en-EC" dirty="0"/>
              <a:t>As part of the reparations, the Court ordered:</a:t>
            </a:r>
          </a:p>
          <a:p>
            <a:pPr lvl="1"/>
            <a:r>
              <a:rPr lang="en-EC" dirty="0"/>
              <a:t>an impartial technical audit of the ongoing projects affecting the river, with the participation of the affected communities; </a:t>
            </a:r>
          </a:p>
          <a:p>
            <a:pPr lvl="1"/>
            <a:r>
              <a:rPr lang="en-EC" dirty="0"/>
              <a:t>comprehensive studies to determine the river’s average flow, structure, functions, life cycle, and ecosystem; measures for the creation of a water protection area for the river; and </a:t>
            </a:r>
          </a:p>
          <a:p>
            <a:pPr lvl="1"/>
            <a:r>
              <a:rPr lang="en-EC" dirty="0"/>
              <a:t>a public apology to the residents of Julio Moreno Espinosa and San Vicente de Aquepi.</a:t>
            </a:r>
          </a:p>
          <a:p>
            <a:endParaRPr lang="en-EC" dirty="0"/>
          </a:p>
          <a:p>
            <a:pPr marL="0" indent="0">
              <a:buNone/>
            </a:pPr>
            <a:endParaRPr lang="en-EC" dirty="0"/>
          </a:p>
        </p:txBody>
      </p:sp>
    </p:spTree>
    <p:extLst>
      <p:ext uri="{BB962C8B-B14F-4D97-AF65-F5344CB8AC3E}">
        <p14:creationId xmlns:p14="http://schemas.microsoft.com/office/powerpoint/2010/main" val="128098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F0B70F-D21E-8AAC-0BCC-F67EE5EEEA55}"/>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aterfall in a hill&#10;&#10;AI-generated content may be incorrect.">
            <a:extLst>
              <a:ext uri="{FF2B5EF4-FFF2-40B4-BE49-F238E27FC236}">
                <a16:creationId xmlns:a16="http://schemas.microsoft.com/office/drawing/2014/main" id="{D989B3D0-27B9-88C1-F5D1-27EBBC8415C4}"/>
              </a:ext>
            </a:extLst>
          </p:cNvPr>
          <p:cNvPicPr>
            <a:picLocks noChangeAspect="1"/>
          </p:cNvPicPr>
          <p:nvPr/>
        </p:nvPicPr>
        <p:blipFill>
          <a:blip r:embed="rId2">
            <a:alphaModFix amt="35000"/>
          </a:blip>
          <a:srcRect l="3556" r="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3D697932-6BE5-D6EC-233A-45CD1B008CD1}"/>
              </a:ext>
            </a:extLst>
          </p:cNvPr>
          <p:cNvSpPr>
            <a:spLocks noGrp="1"/>
          </p:cNvSpPr>
          <p:nvPr>
            <p:ph type="title"/>
          </p:nvPr>
        </p:nvSpPr>
        <p:spPr>
          <a:xfrm>
            <a:off x="646111" y="452718"/>
            <a:ext cx="9404723" cy="1400530"/>
          </a:xfrm>
        </p:spPr>
        <p:txBody>
          <a:bodyPr>
            <a:normAutofit/>
          </a:bodyPr>
          <a:lstStyle/>
          <a:p>
            <a:r>
              <a:rPr lang="en-EC" b="1" dirty="0"/>
              <a:t>Judgment 2167-21-EP/22 </a:t>
            </a:r>
            <a:br>
              <a:rPr lang="en-EC" b="1" dirty="0"/>
            </a:br>
            <a:r>
              <a:rPr lang="en-EC" b="1" dirty="0"/>
              <a:t>Monjas River as a Rights-Holder</a:t>
            </a:r>
            <a:endParaRPr lang="en-EC" dirty="0"/>
          </a:p>
        </p:txBody>
      </p:sp>
      <p:sp>
        <p:nvSpPr>
          <p:cNvPr id="3" name="Content Placeholder 2">
            <a:extLst>
              <a:ext uri="{FF2B5EF4-FFF2-40B4-BE49-F238E27FC236}">
                <a16:creationId xmlns:a16="http://schemas.microsoft.com/office/drawing/2014/main" id="{18EAA5F1-F862-31CB-BBCD-FE980BB8D39A}"/>
              </a:ext>
            </a:extLst>
          </p:cNvPr>
          <p:cNvSpPr>
            <a:spLocks noGrp="1"/>
          </p:cNvSpPr>
          <p:nvPr>
            <p:ph idx="1"/>
          </p:nvPr>
        </p:nvSpPr>
        <p:spPr>
          <a:xfrm>
            <a:off x="1103312" y="2052918"/>
            <a:ext cx="8946541" cy="4195481"/>
          </a:xfrm>
        </p:spPr>
        <p:txBody>
          <a:bodyPr>
            <a:normAutofit/>
          </a:bodyPr>
          <a:lstStyle/>
          <a:p>
            <a:r>
              <a:rPr lang="en-EC" dirty="0"/>
              <a:t>The Monjas River is located in the northern part of Quito. The river is polluted mainly due to domestic and industrial wastewater. </a:t>
            </a:r>
          </a:p>
          <a:p>
            <a:r>
              <a:rPr lang="en-EC" dirty="0"/>
              <a:t>The Municipality of Quito discharges sewage and stormwater beyond the Monjas River’s capacity. </a:t>
            </a:r>
            <a:r>
              <a:rPr lang="en-US" dirty="0"/>
              <a:t>I</a:t>
            </a:r>
            <a:r>
              <a:rPr lang="en-EC" dirty="0"/>
              <a:t>t also pollutes the water above permissible levels.</a:t>
            </a:r>
          </a:p>
          <a:p>
            <a:r>
              <a:rPr lang="en-EC" dirty="0"/>
              <a:t>The ongoing, unplanned urban expansion along the riverbanks has significantly increased the river’s flow, placing pressure on the ecosystem and its resources, and causing slope instability. </a:t>
            </a:r>
          </a:p>
          <a:p>
            <a:r>
              <a:rPr lang="en-EC" dirty="0"/>
              <a:t>The progressive erosion of the ravine’s upper edge has also put nearby houses at risk of collapse, including a private property known as “Casa Hacienda Carcelén,” part of Quito’s heritage estate inventory, which is at high risk of collapsing.</a:t>
            </a:r>
          </a:p>
          <a:p>
            <a:endParaRPr lang="en-EC" dirty="0"/>
          </a:p>
        </p:txBody>
      </p:sp>
    </p:spTree>
    <p:extLst>
      <p:ext uri="{BB962C8B-B14F-4D97-AF65-F5344CB8AC3E}">
        <p14:creationId xmlns:p14="http://schemas.microsoft.com/office/powerpoint/2010/main" val="9877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6360E-295F-26FC-7320-E8BE73072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A3AAC-AA2A-4623-43B5-F6DA3D1778DA}"/>
              </a:ext>
            </a:extLst>
          </p:cNvPr>
          <p:cNvSpPr>
            <a:spLocks noGrp="1"/>
          </p:cNvSpPr>
          <p:nvPr>
            <p:ph type="title"/>
          </p:nvPr>
        </p:nvSpPr>
        <p:spPr/>
        <p:txBody>
          <a:bodyPr/>
          <a:lstStyle/>
          <a:p>
            <a:r>
              <a:rPr lang="en-EC" sz="4000" b="1" dirty="0"/>
              <a:t>Judgment 2167-21-EP/22</a:t>
            </a:r>
            <a:endParaRPr lang="en-EC" dirty="0"/>
          </a:p>
        </p:txBody>
      </p:sp>
      <p:sp>
        <p:nvSpPr>
          <p:cNvPr id="3" name="Text Placeholder 2">
            <a:extLst>
              <a:ext uri="{FF2B5EF4-FFF2-40B4-BE49-F238E27FC236}">
                <a16:creationId xmlns:a16="http://schemas.microsoft.com/office/drawing/2014/main" id="{E1AE24D9-B30E-16E9-DD39-FEE3633A4A71}"/>
              </a:ext>
            </a:extLst>
          </p:cNvPr>
          <p:cNvSpPr>
            <a:spLocks noGrp="1"/>
          </p:cNvSpPr>
          <p:nvPr>
            <p:ph type="body" idx="1"/>
          </p:nvPr>
        </p:nvSpPr>
        <p:spPr/>
        <p:txBody>
          <a:bodyPr/>
          <a:lstStyle/>
          <a:p>
            <a:r>
              <a:rPr lang="en-EC" dirty="0"/>
              <a:t>Rights</a:t>
            </a:r>
          </a:p>
        </p:txBody>
      </p:sp>
      <p:sp>
        <p:nvSpPr>
          <p:cNvPr id="4" name="Content Placeholder 3">
            <a:extLst>
              <a:ext uri="{FF2B5EF4-FFF2-40B4-BE49-F238E27FC236}">
                <a16:creationId xmlns:a16="http://schemas.microsoft.com/office/drawing/2014/main" id="{129D670C-C47E-5890-C4F9-662B449EAC56}"/>
              </a:ext>
            </a:extLst>
          </p:cNvPr>
          <p:cNvSpPr>
            <a:spLocks noGrp="1"/>
          </p:cNvSpPr>
          <p:nvPr>
            <p:ph sz="half" idx="2"/>
          </p:nvPr>
        </p:nvSpPr>
        <p:spPr/>
        <p:txBody>
          <a:bodyPr>
            <a:normAutofit fontScale="85000" lnSpcReduction="10000"/>
          </a:bodyPr>
          <a:lstStyle/>
          <a:p>
            <a:r>
              <a:rPr lang="en-EC" dirty="0"/>
              <a:t>The Monjas River is a subject and rights-holder. </a:t>
            </a:r>
          </a:p>
          <a:p>
            <a:r>
              <a:rPr lang="en-EC" dirty="0"/>
              <a:t>The Court found a violation of its right “to have its existence fully respected, as well as the maintenance and regeneration of its life cycles, structure, functions, and evolutionary processes” </a:t>
            </a:r>
          </a:p>
          <a:p>
            <a:r>
              <a:rPr lang="en-EC" dirty="0"/>
              <a:t>The Court found a violation of people's rights to live in a healthy and ecologically balanced environment, linked to the rights to safe housing, water, sustainable development, the city, and cultural heritage.</a:t>
            </a:r>
          </a:p>
          <a:p>
            <a:endParaRPr lang="en-EC" dirty="0"/>
          </a:p>
        </p:txBody>
      </p:sp>
      <p:sp>
        <p:nvSpPr>
          <p:cNvPr id="5" name="Text Placeholder 4">
            <a:extLst>
              <a:ext uri="{FF2B5EF4-FFF2-40B4-BE49-F238E27FC236}">
                <a16:creationId xmlns:a16="http://schemas.microsoft.com/office/drawing/2014/main" id="{FEDB2AD2-E856-3D89-EAA2-44184C03F739}"/>
              </a:ext>
            </a:extLst>
          </p:cNvPr>
          <p:cNvSpPr>
            <a:spLocks noGrp="1"/>
          </p:cNvSpPr>
          <p:nvPr>
            <p:ph type="body" sz="quarter" idx="3"/>
          </p:nvPr>
        </p:nvSpPr>
        <p:spPr/>
        <p:txBody>
          <a:bodyPr/>
          <a:lstStyle/>
          <a:p>
            <a:r>
              <a:rPr lang="en-EC" dirty="0"/>
              <a:t>Reparations</a:t>
            </a:r>
          </a:p>
        </p:txBody>
      </p:sp>
      <p:sp>
        <p:nvSpPr>
          <p:cNvPr id="6" name="Content Placeholder 5">
            <a:extLst>
              <a:ext uri="{FF2B5EF4-FFF2-40B4-BE49-F238E27FC236}">
                <a16:creationId xmlns:a16="http://schemas.microsoft.com/office/drawing/2014/main" id="{0F69A36B-0DC1-550E-7770-B3491A35BB9B}"/>
              </a:ext>
            </a:extLst>
          </p:cNvPr>
          <p:cNvSpPr>
            <a:spLocks noGrp="1"/>
          </p:cNvSpPr>
          <p:nvPr>
            <p:ph sz="quarter" idx="4"/>
          </p:nvPr>
        </p:nvSpPr>
        <p:spPr/>
        <p:txBody>
          <a:bodyPr>
            <a:normAutofit fontScale="85000" lnSpcReduction="10000"/>
          </a:bodyPr>
          <a:lstStyle/>
          <a:p>
            <a:r>
              <a:rPr lang="en-EC" dirty="0"/>
              <a:t>i) the execution of works to stabilize the river’s course and protect the heritage estate; </a:t>
            </a:r>
          </a:p>
          <a:p>
            <a:r>
              <a:rPr lang="en-EC" dirty="0"/>
              <a:t>ii) the formulation and implementation of a public policy embodied in a Complementary Plan for the Monjas River, which must include short-, medium-, and long-term measures to stabilize, restore, decontaminate, and reestablish the ecological balance of the Monjas River and its tributaries;</a:t>
            </a:r>
          </a:p>
          <a:p>
            <a:r>
              <a:rPr lang="en-EC" dirty="0"/>
              <a:t>iii) the issuance of a municipal ordinance for the restoration and integrated treatment of the Monjas River basin and other similar basins in Quito.</a:t>
            </a:r>
          </a:p>
        </p:txBody>
      </p:sp>
    </p:spTree>
    <p:extLst>
      <p:ext uri="{BB962C8B-B14F-4D97-AF65-F5344CB8AC3E}">
        <p14:creationId xmlns:p14="http://schemas.microsoft.com/office/powerpoint/2010/main" val="3830383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jug&#10;&#10;AI-generated content may be incorrect.">
            <a:extLst>
              <a:ext uri="{FF2B5EF4-FFF2-40B4-BE49-F238E27FC236}">
                <a16:creationId xmlns:a16="http://schemas.microsoft.com/office/drawing/2014/main" id="{7DF1B815-FA14-669A-3969-E2A472A37E14}"/>
              </a:ext>
            </a:extLst>
          </p:cNvPr>
          <p:cNvPicPr>
            <a:picLocks noChangeAspect="1"/>
          </p:cNvPicPr>
          <p:nvPr/>
        </p:nvPicPr>
        <p:blipFill>
          <a:blip r:embed="rId2">
            <a:alphaModFix amt="35000"/>
          </a:blip>
          <a:srcRect t="2174"/>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C81A5CCD-6E11-9058-BEBA-96A76B184CBD}"/>
              </a:ext>
            </a:extLst>
          </p:cNvPr>
          <p:cNvSpPr>
            <a:spLocks noGrp="1"/>
          </p:cNvSpPr>
          <p:nvPr>
            <p:ph type="title"/>
          </p:nvPr>
        </p:nvSpPr>
        <p:spPr>
          <a:xfrm>
            <a:off x="646111" y="452718"/>
            <a:ext cx="9404723" cy="1400530"/>
          </a:xfrm>
        </p:spPr>
        <p:txBody>
          <a:bodyPr>
            <a:normAutofit/>
          </a:bodyPr>
          <a:lstStyle/>
          <a:p>
            <a:pPr>
              <a:lnSpc>
                <a:spcPct val="90000"/>
              </a:lnSpc>
            </a:pPr>
            <a:r>
              <a:rPr lang="en-EC" sz="3300" b="1" dirty="0"/>
              <a:t>Judgment 232-15-JP/21 (Potable Water Service for Priority Attention Groups)</a:t>
            </a:r>
            <a:r>
              <a:rPr lang="en-EC" sz="3300" dirty="0"/>
              <a:t> </a:t>
            </a:r>
          </a:p>
        </p:txBody>
      </p:sp>
      <p:sp>
        <p:nvSpPr>
          <p:cNvPr id="3" name="Content Placeholder 2">
            <a:extLst>
              <a:ext uri="{FF2B5EF4-FFF2-40B4-BE49-F238E27FC236}">
                <a16:creationId xmlns:a16="http://schemas.microsoft.com/office/drawing/2014/main" id="{EB06562D-512F-6A59-8156-01580C306A25}"/>
              </a:ext>
            </a:extLst>
          </p:cNvPr>
          <p:cNvSpPr>
            <a:spLocks noGrp="1"/>
          </p:cNvSpPr>
          <p:nvPr>
            <p:ph idx="1"/>
          </p:nvPr>
        </p:nvSpPr>
        <p:spPr>
          <a:xfrm>
            <a:off x="1103312" y="2052918"/>
            <a:ext cx="8946541" cy="4195481"/>
          </a:xfrm>
        </p:spPr>
        <p:txBody>
          <a:bodyPr>
            <a:normAutofit/>
          </a:bodyPr>
          <a:lstStyle/>
          <a:p>
            <a:r>
              <a:rPr lang="en-US" dirty="0"/>
              <a:t>An elderly woman (87 years old) with a physical disability of 89%, lived with her son, who also had a physical disability of 75%. </a:t>
            </a:r>
          </a:p>
          <a:p>
            <a:r>
              <a:rPr lang="en-US" dirty="0"/>
              <a:t>Due to their vulnerability, they stopped paying for the potable water service </a:t>
            </a:r>
          </a:p>
          <a:p>
            <a:r>
              <a:rPr lang="en-US" dirty="0"/>
              <a:t>Municipal water company cut off service and removed their water meter. </a:t>
            </a:r>
          </a:p>
          <a:p>
            <a:r>
              <a:rPr lang="en-US" dirty="0"/>
              <a:t>Their neighbor gave them water for medicine and was sanctioned</a:t>
            </a:r>
          </a:p>
          <a:p>
            <a:r>
              <a:rPr lang="en-US" dirty="0"/>
              <a:t>They lived without water service between 2015 and 2020, when they were able to pay off the $115.29 they owed</a:t>
            </a:r>
          </a:p>
        </p:txBody>
      </p:sp>
    </p:spTree>
    <p:extLst>
      <p:ext uri="{BB962C8B-B14F-4D97-AF65-F5344CB8AC3E}">
        <p14:creationId xmlns:p14="http://schemas.microsoft.com/office/powerpoint/2010/main" val="1813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D26BE3-F57F-D4D7-BAD0-75389704F297}"/>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onkey in a cage&#10;&#10;AI-generated content may be incorrect.">
            <a:extLst>
              <a:ext uri="{FF2B5EF4-FFF2-40B4-BE49-F238E27FC236}">
                <a16:creationId xmlns:a16="http://schemas.microsoft.com/office/drawing/2014/main" id="{24F1D7F6-919A-E2CF-A163-6946CC8F0DC5}"/>
              </a:ext>
            </a:extLst>
          </p:cNvPr>
          <p:cNvPicPr>
            <a:picLocks noChangeAspect="1"/>
          </p:cNvPicPr>
          <p:nvPr/>
        </p:nvPicPr>
        <p:blipFill>
          <a:blip r:embed="rId2">
            <a:alphaModFix amt="35000"/>
          </a:blip>
          <a:srcRect t="3933" b="1395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F32894D7-6DA0-B846-8E20-1A634E08538F}"/>
              </a:ext>
            </a:extLst>
          </p:cNvPr>
          <p:cNvSpPr>
            <a:spLocks noGrp="1"/>
          </p:cNvSpPr>
          <p:nvPr>
            <p:ph type="title"/>
          </p:nvPr>
        </p:nvSpPr>
        <p:spPr>
          <a:xfrm>
            <a:off x="646111" y="452718"/>
            <a:ext cx="9404723" cy="1400530"/>
          </a:xfrm>
        </p:spPr>
        <p:txBody>
          <a:bodyPr>
            <a:normAutofit/>
          </a:bodyPr>
          <a:lstStyle/>
          <a:p>
            <a:r>
              <a:rPr lang="en-EC" sz="3900" b="1"/>
              <a:t>Judgment 253-20-JH/22 – “Estrellita” the Woolly Monkey as a Rights-Holder</a:t>
            </a:r>
            <a:endParaRPr lang="en-EC" sz="3900"/>
          </a:p>
        </p:txBody>
      </p:sp>
      <p:sp>
        <p:nvSpPr>
          <p:cNvPr id="3" name="Content Placeholder 2">
            <a:extLst>
              <a:ext uri="{FF2B5EF4-FFF2-40B4-BE49-F238E27FC236}">
                <a16:creationId xmlns:a16="http://schemas.microsoft.com/office/drawing/2014/main" id="{E6E8A5E9-E3FC-349F-742F-31113E36AEFD}"/>
              </a:ext>
            </a:extLst>
          </p:cNvPr>
          <p:cNvSpPr>
            <a:spLocks noGrp="1"/>
          </p:cNvSpPr>
          <p:nvPr>
            <p:ph idx="1"/>
          </p:nvPr>
        </p:nvSpPr>
        <p:spPr>
          <a:xfrm>
            <a:off x="763929" y="2052918"/>
            <a:ext cx="10613985" cy="4463629"/>
          </a:xfrm>
        </p:spPr>
        <p:txBody>
          <a:bodyPr>
            <a:normAutofit fontScale="70000" lnSpcReduction="20000"/>
          </a:bodyPr>
          <a:lstStyle/>
          <a:p>
            <a:r>
              <a:rPr lang="en-EC" dirty="0"/>
              <a:t>A woolly monkey named Estrellita, lived for 18 years in a human household. This species is endangered. </a:t>
            </a:r>
          </a:p>
          <a:p>
            <a:r>
              <a:rPr lang="en-EC" dirty="0"/>
              <a:t>Upon receiving a report that wild fauna was being kept in a home, authorities confiscated Estrellita and placed her in the custody of a zoo, where she was confined to a cage. </a:t>
            </a:r>
          </a:p>
          <a:p>
            <a:r>
              <a:rPr lang="en-EC" dirty="0"/>
              <a:t>A woman who identified herself as the “</a:t>
            </a:r>
            <a:r>
              <a:rPr lang="en-EC" i="1" dirty="0"/>
              <a:t>mother and caretaker of Estrellita</a:t>
            </a:r>
            <a:r>
              <a:rPr lang="en-EC" dirty="0"/>
              <a:t>,” said that her “</a:t>
            </a:r>
            <a:r>
              <a:rPr lang="en-EC" i="1" dirty="0"/>
              <a:t>home was raided and Estrellita was abruptly removed from the environment that had been her home for her entire life</a:t>
            </a:r>
            <a:r>
              <a:rPr lang="en-EC" dirty="0"/>
              <a:t>.”  </a:t>
            </a:r>
          </a:p>
          <a:p>
            <a:r>
              <a:rPr lang="en-EC" dirty="0"/>
              <a:t>She filed an habeas corpus action to regain custody of the monkey, and to obtain a license for wildlife custody. </a:t>
            </a:r>
          </a:p>
          <a:p>
            <a:r>
              <a:rPr lang="en-EC" dirty="0"/>
              <a:t>Estrellita died in the zoo before the case was resolved. Reports found that her death was not due to natural causes typical of the species, but rather to malnutrition, poor physical condition from an inadequate environment, high stress levels, among other factors.</a:t>
            </a:r>
          </a:p>
          <a:p>
            <a:r>
              <a:rPr lang="en-EC" dirty="0"/>
              <a:t>The protection of nature as a rights-holder can include the protection of a wild animal, such as a woolly monkey, since it entails protecting both nature and its components. </a:t>
            </a:r>
          </a:p>
          <a:p>
            <a:r>
              <a:rPr lang="en-EC" dirty="0"/>
              <a:t>The Court found a violation of the rights of nature, primarily due to the events leading to Estrellita’s death.</a:t>
            </a:r>
          </a:p>
          <a:p>
            <a:r>
              <a:rPr lang="en-EC" dirty="0"/>
              <a:t>As reparations, The Ministry of the Environment, with the oversight of the Ombudsman’s Office, must</a:t>
            </a:r>
          </a:p>
          <a:p>
            <a:pPr lvl="1"/>
            <a:r>
              <a:rPr lang="en-EC" dirty="0"/>
              <a:t>develop regulations to guide their actions in protecting wild animals; </a:t>
            </a:r>
          </a:p>
          <a:p>
            <a:pPr lvl="1"/>
            <a:r>
              <a:rPr lang="en-EC" dirty="0"/>
              <a:t>issue rules establishing minimum conditions for animal caregivers;</a:t>
            </a:r>
          </a:p>
          <a:p>
            <a:r>
              <a:rPr lang="en-EC" dirty="0"/>
              <a:t>The Ombudsman’s Office, in a participatory process supported by technical organizations, nyust:</a:t>
            </a:r>
          </a:p>
          <a:p>
            <a:pPr lvl="1"/>
            <a:r>
              <a:rPr lang="en-EC" dirty="0"/>
              <a:t>Draft a bill on animal rights, consistent with the judgment, for debate and approval by the National Assembly.</a:t>
            </a:r>
          </a:p>
          <a:p>
            <a:endParaRPr lang="en-EC" dirty="0"/>
          </a:p>
        </p:txBody>
      </p:sp>
    </p:spTree>
    <p:extLst>
      <p:ext uri="{BB962C8B-B14F-4D97-AF65-F5344CB8AC3E}">
        <p14:creationId xmlns:p14="http://schemas.microsoft.com/office/powerpoint/2010/main" val="10376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 calcmode="lin" valueType="num">
                                      <p:cBhvr additive="base">
                                        <p:cTn id="5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 calcmode="lin" valueType="num">
                                      <p:cBhvr additive="base">
                                        <p:cTn id="6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8499-9C1A-CB6C-1945-CD8D65FBC34C}"/>
              </a:ext>
            </a:extLst>
          </p:cNvPr>
          <p:cNvSpPr>
            <a:spLocks noGrp="1"/>
          </p:cNvSpPr>
          <p:nvPr>
            <p:ph type="title"/>
          </p:nvPr>
        </p:nvSpPr>
        <p:spPr/>
        <p:txBody>
          <a:bodyPr/>
          <a:lstStyle/>
          <a:p>
            <a:r>
              <a:rPr lang="en-EC" b="1" dirty="0"/>
              <a:t>Other Relevant Decisions on the Rights of Nature and the Right to a Healthy Environment</a:t>
            </a:r>
            <a:br>
              <a:rPr lang="en-EC" dirty="0"/>
            </a:br>
            <a:endParaRPr lang="en-EC" dirty="0"/>
          </a:p>
        </p:txBody>
      </p:sp>
      <p:sp>
        <p:nvSpPr>
          <p:cNvPr id="3" name="Content Placeholder 2">
            <a:extLst>
              <a:ext uri="{FF2B5EF4-FFF2-40B4-BE49-F238E27FC236}">
                <a16:creationId xmlns:a16="http://schemas.microsoft.com/office/drawing/2014/main" id="{78ED3832-9D1F-6F1D-D1EB-06686500DABD}"/>
              </a:ext>
            </a:extLst>
          </p:cNvPr>
          <p:cNvSpPr>
            <a:spLocks noGrp="1"/>
          </p:cNvSpPr>
          <p:nvPr>
            <p:ph idx="1"/>
          </p:nvPr>
        </p:nvSpPr>
        <p:spPr>
          <a:xfrm>
            <a:off x="1103312" y="2534856"/>
            <a:ext cx="8946541" cy="3713543"/>
          </a:xfrm>
        </p:spPr>
        <p:txBody>
          <a:bodyPr/>
          <a:lstStyle/>
          <a:p>
            <a:pPr lvl="0"/>
            <a:r>
              <a:rPr lang="en-EC" b="1" dirty="0"/>
              <a:t>20-12-IN/20</a:t>
            </a:r>
            <a:r>
              <a:rPr lang="en-EC" dirty="0"/>
              <a:t> – Unconstitutionality of Ministerial Agreement No. 080 issued by the Ministry of the Environment</a:t>
            </a:r>
          </a:p>
          <a:p>
            <a:pPr lvl="0"/>
            <a:r>
              <a:rPr lang="en-EC" b="1" dirty="0"/>
              <a:t>32-17-IN/21</a:t>
            </a:r>
            <a:r>
              <a:rPr lang="en-EC" dirty="0"/>
              <a:t> – Unconstitutionality of Articles 86 and 136 of the Environmental Regulation on Mining Activities</a:t>
            </a:r>
          </a:p>
          <a:p>
            <a:endParaRPr lang="en-EC" dirty="0"/>
          </a:p>
        </p:txBody>
      </p:sp>
    </p:spTree>
    <p:extLst>
      <p:ext uri="{BB962C8B-B14F-4D97-AF65-F5344CB8AC3E}">
        <p14:creationId xmlns:p14="http://schemas.microsoft.com/office/powerpoint/2010/main" val="3973993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79522A-450D-6A5C-B151-8B0F25972374}"/>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hite yarn from a pole&#10;&#10;Description automatically generated with medium confidence">
            <a:extLst>
              <a:ext uri="{FF2B5EF4-FFF2-40B4-BE49-F238E27FC236}">
                <a16:creationId xmlns:a16="http://schemas.microsoft.com/office/drawing/2014/main" id="{7ADF4FE6-6659-521D-35BA-AC6DB32B03F8}"/>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1778" r="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14DCD596-EEF1-63FD-1180-755234877AEB}"/>
              </a:ext>
            </a:extLst>
          </p:cNvPr>
          <p:cNvSpPr>
            <a:spLocks noGrp="1"/>
          </p:cNvSpPr>
          <p:nvPr>
            <p:ph type="title"/>
          </p:nvPr>
        </p:nvSpPr>
        <p:spPr>
          <a:xfrm>
            <a:off x="646111" y="452718"/>
            <a:ext cx="9404723" cy="1400530"/>
          </a:xfrm>
        </p:spPr>
        <p:txBody>
          <a:bodyPr>
            <a:normAutofit/>
          </a:bodyPr>
          <a:lstStyle/>
          <a:p>
            <a:r>
              <a:rPr lang="en-EC" b="1"/>
              <a:t>Judgment </a:t>
            </a:r>
            <a:r>
              <a:rPr lang="en-US" b="1"/>
              <a:t>1072-21-JP/24</a:t>
            </a:r>
            <a:br>
              <a:rPr lang="en-US" b="1"/>
            </a:br>
            <a:r>
              <a:rPr lang="en-US" b="1"/>
              <a:t>Modern Slavery in Furukawa</a:t>
            </a:r>
            <a:endParaRPr lang="en-EC"/>
          </a:p>
        </p:txBody>
      </p:sp>
      <p:sp>
        <p:nvSpPr>
          <p:cNvPr id="3" name="Content Placeholder 2">
            <a:extLst>
              <a:ext uri="{FF2B5EF4-FFF2-40B4-BE49-F238E27FC236}">
                <a16:creationId xmlns:a16="http://schemas.microsoft.com/office/drawing/2014/main" id="{4501392B-B914-B85A-6602-7C1678A979DF}"/>
              </a:ext>
            </a:extLst>
          </p:cNvPr>
          <p:cNvSpPr>
            <a:spLocks noGrp="1"/>
          </p:cNvSpPr>
          <p:nvPr>
            <p:ph idx="1"/>
          </p:nvPr>
        </p:nvSpPr>
        <p:spPr>
          <a:xfrm>
            <a:off x="1103312" y="2052918"/>
            <a:ext cx="9637994" cy="4195481"/>
          </a:xfrm>
        </p:spPr>
        <p:txBody>
          <a:bodyPr>
            <a:normAutofit fontScale="92500" lnSpcReduction="20000"/>
          </a:bodyPr>
          <a:lstStyle/>
          <a:p>
            <a:r>
              <a:rPr lang="en-EC" dirty="0"/>
              <a:t>For over five decades, until 2019, </a:t>
            </a:r>
            <a:r>
              <a:rPr lang="en-EC" i="1" dirty="0"/>
              <a:t>Furukawa</a:t>
            </a:r>
            <a:r>
              <a:rPr lang="en-EC" dirty="0"/>
              <a:t> maintained in its plantations a practice analogous to slavery, known as </a:t>
            </a:r>
            <a:r>
              <a:rPr lang="en-EC" i="1" dirty="0"/>
              <a:t>servidumbre de la gleba</a:t>
            </a:r>
            <a:r>
              <a:rPr lang="en-EC" dirty="0"/>
              <a:t> (bonded labor or serfdom). </a:t>
            </a:r>
          </a:p>
          <a:p>
            <a:r>
              <a:rPr lang="en-EC" dirty="0"/>
              <a:t>This system involved exploiting individuals in conditions of extreme vulnerability, forcing them to live in camps within the plantations and harvest abacá for Furukawa’s benefit over several generations, without any possibility of changing their condition.</a:t>
            </a:r>
          </a:p>
          <a:p>
            <a:r>
              <a:rPr lang="en-EC" dirty="0"/>
              <a:t>The people who lived on Furukawa’s plantations were extremely poor, mostly of Afro-descendant origin. </a:t>
            </a:r>
          </a:p>
          <a:p>
            <a:r>
              <a:rPr lang="en-EC" dirty="0"/>
              <a:t>The abacá workers (abacaleros) lacked professional degrees and most had not completed primary or secondary education. Many of them were illiterate or functionally illiterate. </a:t>
            </a:r>
          </a:p>
          <a:p>
            <a:r>
              <a:rPr lang="en-EC" dirty="0"/>
              <a:t>Several abacaleros living on the plantations until 2019 did not have national ID cards, which prevented them from accessing other job opportunities, and rights.</a:t>
            </a:r>
          </a:p>
          <a:p>
            <a:endParaRPr lang="en-EC" dirty="0"/>
          </a:p>
        </p:txBody>
      </p:sp>
    </p:spTree>
    <p:extLst>
      <p:ext uri="{BB962C8B-B14F-4D97-AF65-F5344CB8AC3E}">
        <p14:creationId xmlns:p14="http://schemas.microsoft.com/office/powerpoint/2010/main" val="130804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7A5D7E-01F4-F9C8-D75F-D9028CABA69C}"/>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C261E3AB-5A6C-D230-DDD3-CC07F7AD7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hite yarn from a pole&#10;&#10;Description automatically generated with medium confidence">
            <a:extLst>
              <a:ext uri="{FF2B5EF4-FFF2-40B4-BE49-F238E27FC236}">
                <a16:creationId xmlns:a16="http://schemas.microsoft.com/office/drawing/2014/main" id="{F4ECC98B-D7DB-15B7-CD4F-D56596EC69D0}"/>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1778" r="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C1B84CEC-6A72-0FFC-92B6-F05A25EE4146}"/>
              </a:ext>
            </a:extLst>
          </p:cNvPr>
          <p:cNvSpPr>
            <a:spLocks noGrp="1"/>
          </p:cNvSpPr>
          <p:nvPr>
            <p:ph type="title"/>
          </p:nvPr>
        </p:nvSpPr>
        <p:spPr>
          <a:xfrm>
            <a:off x="646111" y="452718"/>
            <a:ext cx="9404723" cy="1400530"/>
          </a:xfrm>
        </p:spPr>
        <p:txBody>
          <a:bodyPr>
            <a:normAutofit/>
          </a:bodyPr>
          <a:lstStyle/>
          <a:p>
            <a:r>
              <a:rPr lang="en-EC" b="1"/>
              <a:t>Judgment </a:t>
            </a:r>
            <a:r>
              <a:rPr lang="en-US" b="1"/>
              <a:t>1072-21-JP/24</a:t>
            </a:r>
            <a:br>
              <a:rPr lang="en-US" b="1"/>
            </a:br>
            <a:r>
              <a:rPr lang="en-US" b="1"/>
              <a:t>Modern Slavery in Furukawa</a:t>
            </a:r>
            <a:endParaRPr lang="en-EC"/>
          </a:p>
        </p:txBody>
      </p:sp>
      <p:sp>
        <p:nvSpPr>
          <p:cNvPr id="3" name="Content Placeholder 2">
            <a:extLst>
              <a:ext uri="{FF2B5EF4-FFF2-40B4-BE49-F238E27FC236}">
                <a16:creationId xmlns:a16="http://schemas.microsoft.com/office/drawing/2014/main" id="{B6447207-5D04-2586-8350-3954C30A8D88}"/>
              </a:ext>
            </a:extLst>
          </p:cNvPr>
          <p:cNvSpPr>
            <a:spLocks noGrp="1"/>
          </p:cNvSpPr>
          <p:nvPr>
            <p:ph idx="1"/>
          </p:nvPr>
        </p:nvSpPr>
        <p:spPr>
          <a:xfrm>
            <a:off x="1103312" y="2052918"/>
            <a:ext cx="9637994" cy="4567801"/>
          </a:xfrm>
        </p:spPr>
        <p:txBody>
          <a:bodyPr>
            <a:normAutofit fontScale="85000" lnSpcReduction="20000"/>
          </a:bodyPr>
          <a:lstStyle/>
          <a:p>
            <a:r>
              <a:rPr lang="en-EC" dirty="0"/>
              <a:t>The camps inside Furukawa’s plantations lacked basic sanitary facilities: there was no potable water, electricity, proper ventilation, or waste treatment systems. </a:t>
            </a:r>
          </a:p>
          <a:p>
            <a:r>
              <a:rPr lang="en-EC" dirty="0"/>
              <a:t>The gates remained closed, and the entry of vehicles was prohibited. The only way for abacaleros to leave was on foot. </a:t>
            </a:r>
          </a:p>
          <a:p>
            <a:r>
              <a:rPr lang="en-EC" dirty="0"/>
              <a:t>The plantations were located far from health centers and schools. </a:t>
            </a:r>
          </a:p>
          <a:p>
            <a:r>
              <a:rPr lang="en-EC" dirty="0"/>
              <a:t>No risk prevention or harm mitigation measures were adopted regarding the cultivation of abacá. </a:t>
            </a:r>
          </a:p>
          <a:p>
            <a:r>
              <a:rPr lang="en-EC" dirty="0"/>
              <a:t>When an abacalero was injured at work, other abacaleros would provide care. If medical attention was needed, the injured person was carried in a hammock by others to the nearest health center. </a:t>
            </a:r>
          </a:p>
          <a:p>
            <a:r>
              <a:rPr lang="en-EC" dirty="0"/>
              <a:t>No medical care was provided to pregnant women. </a:t>
            </a:r>
          </a:p>
          <a:p>
            <a:r>
              <a:rPr lang="en-EC" dirty="0"/>
              <a:t>Childbirth occurred on the plantations, sometimes with a midwife present, or, if necessary, women were carried in a hammock to the nearest health center, assisted by other abacaleros. </a:t>
            </a:r>
          </a:p>
          <a:p>
            <a:r>
              <a:rPr lang="en-EC" dirty="0"/>
              <a:t>Women were exposed to sexual violence both within the plantations (by hierarchical superiors) and during long walks to populated areas.</a:t>
            </a:r>
          </a:p>
          <a:p>
            <a:endParaRPr lang="en-EC" dirty="0"/>
          </a:p>
        </p:txBody>
      </p:sp>
    </p:spTree>
    <p:extLst>
      <p:ext uri="{BB962C8B-B14F-4D97-AF65-F5344CB8AC3E}">
        <p14:creationId xmlns:p14="http://schemas.microsoft.com/office/powerpoint/2010/main" val="237777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29499-89DA-C578-6B7C-011B6A74F9AD}"/>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54B0EC5F-9FFE-3A7B-0EFE-2CD6B0DF5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hite yarn from a pole&#10;&#10;Description automatically generated with medium confidence">
            <a:extLst>
              <a:ext uri="{FF2B5EF4-FFF2-40B4-BE49-F238E27FC236}">
                <a16:creationId xmlns:a16="http://schemas.microsoft.com/office/drawing/2014/main" id="{C33DAE3E-6C86-466F-0FF3-39B1917A6F4C}"/>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1778" r="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31E9D5FB-CAA0-F43F-8035-969573B44ACE}"/>
              </a:ext>
            </a:extLst>
          </p:cNvPr>
          <p:cNvSpPr>
            <a:spLocks noGrp="1"/>
          </p:cNvSpPr>
          <p:nvPr>
            <p:ph type="title"/>
          </p:nvPr>
        </p:nvSpPr>
        <p:spPr>
          <a:xfrm>
            <a:off x="646111" y="452718"/>
            <a:ext cx="9404723" cy="1400530"/>
          </a:xfrm>
        </p:spPr>
        <p:txBody>
          <a:bodyPr>
            <a:normAutofit/>
          </a:bodyPr>
          <a:lstStyle/>
          <a:p>
            <a:r>
              <a:rPr lang="en-EC" b="1"/>
              <a:t>Judgment </a:t>
            </a:r>
            <a:r>
              <a:rPr lang="en-US" b="1"/>
              <a:t>1072-21-JP/24</a:t>
            </a:r>
            <a:br>
              <a:rPr lang="en-US" b="1"/>
            </a:br>
            <a:r>
              <a:rPr lang="en-US" b="1"/>
              <a:t>Modern Slavery in Furukawa</a:t>
            </a:r>
            <a:endParaRPr lang="en-EC"/>
          </a:p>
        </p:txBody>
      </p:sp>
      <p:sp>
        <p:nvSpPr>
          <p:cNvPr id="3" name="Content Placeholder 2">
            <a:extLst>
              <a:ext uri="{FF2B5EF4-FFF2-40B4-BE49-F238E27FC236}">
                <a16:creationId xmlns:a16="http://schemas.microsoft.com/office/drawing/2014/main" id="{56706D76-7D3C-4061-8A0A-4F7EE981DE9E}"/>
              </a:ext>
            </a:extLst>
          </p:cNvPr>
          <p:cNvSpPr>
            <a:spLocks noGrp="1"/>
          </p:cNvSpPr>
          <p:nvPr>
            <p:ph idx="1"/>
          </p:nvPr>
        </p:nvSpPr>
        <p:spPr>
          <a:xfrm>
            <a:off x="1103312" y="2052918"/>
            <a:ext cx="9637994" cy="4567801"/>
          </a:xfrm>
        </p:spPr>
        <p:txBody>
          <a:bodyPr>
            <a:normAutofit/>
          </a:bodyPr>
          <a:lstStyle/>
          <a:p>
            <a:r>
              <a:rPr lang="en-US" dirty="0" err="1"/>
              <a:t>Abacá</a:t>
            </a:r>
            <a:r>
              <a:rPr lang="en-US" dirty="0"/>
              <a:t> is a plant similar to the banana that grows in tropical climates. Its fiber is used in the textile and paper industries. </a:t>
            </a:r>
          </a:p>
          <a:p>
            <a:r>
              <a:rPr lang="en-US" dirty="0"/>
              <a:t>The cultivation of </a:t>
            </a:r>
            <a:r>
              <a:rPr lang="en-US" dirty="0" err="1"/>
              <a:t>abacá</a:t>
            </a:r>
            <a:r>
              <a:rPr lang="en-US" dirty="0"/>
              <a:t> poses health risks. </a:t>
            </a:r>
          </a:p>
          <a:p>
            <a:r>
              <a:rPr lang="en-US" dirty="0"/>
              <a:t>Many of the victims suffered from respiratory problems, muscle and joint pain, vision and hearing loss, and amputated limbs (particularly leg amputations caused by accidents with defibrillator machines). </a:t>
            </a:r>
          </a:p>
          <a:p>
            <a:r>
              <a:rPr lang="en-US" dirty="0"/>
              <a:t>They also suffered cuts from machetes and knives and snake bites.</a:t>
            </a:r>
          </a:p>
          <a:p>
            <a:endParaRPr lang="en-EC" dirty="0"/>
          </a:p>
        </p:txBody>
      </p:sp>
    </p:spTree>
    <p:extLst>
      <p:ext uri="{BB962C8B-B14F-4D97-AF65-F5344CB8AC3E}">
        <p14:creationId xmlns:p14="http://schemas.microsoft.com/office/powerpoint/2010/main" val="39061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a dark room&#10;&#10;Description automatically generated">
            <a:extLst>
              <a:ext uri="{FF2B5EF4-FFF2-40B4-BE49-F238E27FC236}">
                <a16:creationId xmlns:a16="http://schemas.microsoft.com/office/drawing/2014/main" id="{A3A22E4E-0D7B-8A75-1EFA-59FB3700C4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7" name="Picture 6" descr="A person cutting a tree&#10;&#10;Description automatically generated">
            <a:extLst>
              <a:ext uri="{FF2B5EF4-FFF2-40B4-BE49-F238E27FC236}">
                <a16:creationId xmlns:a16="http://schemas.microsoft.com/office/drawing/2014/main" id="{07E2BCA6-CF05-71CE-EEC5-473A597109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4538" y="171716"/>
            <a:ext cx="3822924" cy="6514565"/>
          </a:xfrm>
          <a:prstGeom prst="rect">
            <a:avLst/>
          </a:prstGeom>
        </p:spPr>
      </p:pic>
      <p:pic>
        <p:nvPicPr>
          <p:cNvPr id="3" name="Picture 2" descr="A building with a door open&#10;&#10;Description automatically generated">
            <a:extLst>
              <a:ext uri="{FF2B5EF4-FFF2-40B4-BE49-F238E27FC236}">
                <a16:creationId xmlns:a16="http://schemas.microsoft.com/office/drawing/2014/main" id="{0A01EE64-7048-6DB1-0DF8-B88A4296C5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b="-3"/>
          <a:stretch/>
        </p:blipFill>
        <p:spPr>
          <a:xfrm>
            <a:off x="8188032" y="171716"/>
            <a:ext cx="3799007" cy="6514565"/>
          </a:xfrm>
          <a:prstGeom prst="rect">
            <a:avLst/>
          </a:prstGeom>
        </p:spPr>
      </p:pic>
    </p:spTree>
    <p:extLst>
      <p:ext uri="{BB962C8B-B14F-4D97-AF65-F5344CB8AC3E}">
        <p14:creationId xmlns:p14="http://schemas.microsoft.com/office/powerpoint/2010/main" val="277182664"/>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utting a palm tree&#10;&#10;Description automatically generated">
            <a:extLst>
              <a:ext uri="{FF2B5EF4-FFF2-40B4-BE49-F238E27FC236}">
                <a16:creationId xmlns:a16="http://schemas.microsoft.com/office/drawing/2014/main" id="{D1475F83-9812-2495-1C10-D23145AACB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7" name="Picture 6" descr="A person cutting a tree trunk&#10;&#10;Description automatically generated">
            <a:extLst>
              <a:ext uri="{FF2B5EF4-FFF2-40B4-BE49-F238E27FC236}">
                <a16:creationId xmlns:a16="http://schemas.microsoft.com/office/drawing/2014/main" id="{2E549F44-9AAF-97BC-756C-97825FD9ED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4538" y="171716"/>
            <a:ext cx="3822924" cy="6514565"/>
          </a:xfrm>
          <a:prstGeom prst="rect">
            <a:avLst/>
          </a:prstGeom>
        </p:spPr>
      </p:pic>
      <p:pic>
        <p:nvPicPr>
          <p:cNvPr id="5" name="Picture 4" descr="A horse carrying a bundle of straw&#10;&#10;Description automatically generated">
            <a:extLst>
              <a:ext uri="{FF2B5EF4-FFF2-40B4-BE49-F238E27FC236}">
                <a16:creationId xmlns:a16="http://schemas.microsoft.com/office/drawing/2014/main" id="{EA110C26-D94A-AE40-EFDB-8197703246C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b="-3"/>
          <a:stretch/>
        </p:blipFill>
        <p:spPr>
          <a:xfrm>
            <a:off x="8188032" y="171716"/>
            <a:ext cx="3799007" cy="6514565"/>
          </a:xfrm>
          <a:prstGeom prst="rect">
            <a:avLst/>
          </a:prstGeom>
        </p:spPr>
      </p:pic>
    </p:spTree>
    <p:extLst>
      <p:ext uri="{BB962C8B-B14F-4D97-AF65-F5344CB8AC3E}">
        <p14:creationId xmlns:p14="http://schemas.microsoft.com/office/powerpoint/2010/main" val="70485585"/>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01605AA1-8817-8A62-AA5D-3DFE8DBF2CF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5" name="Picture 4" descr="Long hair on a dog&#10;&#10;Description automatically generated">
            <a:extLst>
              <a:ext uri="{FF2B5EF4-FFF2-40B4-BE49-F238E27FC236}">
                <a16:creationId xmlns:a16="http://schemas.microsoft.com/office/drawing/2014/main" id="{EA4579B8-504E-0393-0F9A-10A659F34B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4538" y="171716"/>
            <a:ext cx="3822924" cy="6514565"/>
          </a:xfrm>
          <a:prstGeom prst="rect">
            <a:avLst/>
          </a:prstGeom>
        </p:spPr>
      </p:pic>
      <p:pic>
        <p:nvPicPr>
          <p:cNvPr id="7" name="Picture 6" descr="A wooden bench with clothes on it&#10;&#10;Description automatically generated">
            <a:extLst>
              <a:ext uri="{FF2B5EF4-FFF2-40B4-BE49-F238E27FC236}">
                <a16:creationId xmlns:a16="http://schemas.microsoft.com/office/drawing/2014/main" id="{6A0BAE5C-2C7A-632B-B26C-4A67036A8F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a:stretch/>
        </p:blipFill>
        <p:spPr>
          <a:xfrm>
            <a:off x="8188032" y="171716"/>
            <a:ext cx="3799007" cy="6514565"/>
          </a:xfrm>
          <a:prstGeom prst="rect">
            <a:avLst/>
          </a:prstGeom>
        </p:spPr>
      </p:pic>
    </p:spTree>
    <p:extLst>
      <p:ext uri="{BB962C8B-B14F-4D97-AF65-F5344CB8AC3E}">
        <p14:creationId xmlns:p14="http://schemas.microsoft.com/office/powerpoint/2010/main" val="3084425873"/>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holding a tree branch and a jug&#10;&#10;Description automatically generated">
            <a:extLst>
              <a:ext uri="{FF2B5EF4-FFF2-40B4-BE49-F238E27FC236}">
                <a16:creationId xmlns:a16="http://schemas.microsoft.com/office/drawing/2014/main" id="{C3CB6C34-EE00-3688-1ADD-FD15476E59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5" name="Picture 4" descr="A child standing in the woods&#10;&#10;Description automatically generated">
            <a:extLst>
              <a:ext uri="{FF2B5EF4-FFF2-40B4-BE49-F238E27FC236}">
                <a16:creationId xmlns:a16="http://schemas.microsoft.com/office/drawing/2014/main" id="{30914A40-FCB6-40E3-F073-649CB548C8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4538" y="171716"/>
            <a:ext cx="3822924" cy="6514565"/>
          </a:xfrm>
          <a:prstGeom prst="rect">
            <a:avLst/>
          </a:prstGeom>
        </p:spPr>
      </p:pic>
      <p:sp>
        <p:nvSpPr>
          <p:cNvPr id="8" name="Oval 7">
            <a:extLst>
              <a:ext uri="{FF2B5EF4-FFF2-40B4-BE49-F238E27FC236}">
                <a16:creationId xmlns:a16="http://schemas.microsoft.com/office/drawing/2014/main" id="{381ECC84-98A4-E561-98B3-12D450CCC0B2}"/>
              </a:ext>
            </a:extLst>
          </p:cNvPr>
          <p:cNvSpPr/>
          <p:nvPr/>
        </p:nvSpPr>
        <p:spPr>
          <a:xfrm>
            <a:off x="1377109" y="1652530"/>
            <a:ext cx="881349" cy="815249"/>
          </a:xfrm>
          <a:prstGeom prst="ellipse">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dirty="0"/>
          </a:p>
        </p:txBody>
      </p:sp>
      <p:sp>
        <p:nvSpPr>
          <p:cNvPr id="9" name="Oval 8">
            <a:extLst>
              <a:ext uri="{FF2B5EF4-FFF2-40B4-BE49-F238E27FC236}">
                <a16:creationId xmlns:a16="http://schemas.microsoft.com/office/drawing/2014/main" id="{30519A10-3C40-8D4F-98DB-92AAEB22D6BF}"/>
              </a:ext>
            </a:extLst>
          </p:cNvPr>
          <p:cNvSpPr/>
          <p:nvPr/>
        </p:nvSpPr>
        <p:spPr>
          <a:xfrm>
            <a:off x="5343654" y="2022645"/>
            <a:ext cx="592690" cy="561249"/>
          </a:xfrm>
          <a:prstGeom prst="ellipse">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dirty="0"/>
          </a:p>
        </p:txBody>
      </p:sp>
      <p:pic>
        <p:nvPicPr>
          <p:cNvPr id="13" name="Picture 12" descr="A close-up of a hand with a stitches on it&#10;&#10;Description automatically generated">
            <a:extLst>
              <a:ext uri="{FF2B5EF4-FFF2-40B4-BE49-F238E27FC236}">
                <a16:creationId xmlns:a16="http://schemas.microsoft.com/office/drawing/2014/main" id="{D65CAB80-16AC-1ADA-4A93-1F06BD1B5BCB}"/>
              </a:ext>
            </a:extLst>
          </p:cNvPr>
          <p:cNvPicPr>
            <a:picLocks noChangeAspect="1"/>
          </p:cNvPicPr>
          <p:nvPr/>
        </p:nvPicPr>
        <p:blipFill>
          <a:blip r:embed="rId4"/>
          <a:stretch>
            <a:fillRect/>
          </a:stretch>
        </p:blipFill>
        <p:spPr>
          <a:xfrm>
            <a:off x="8316472" y="152398"/>
            <a:ext cx="3683000" cy="6553200"/>
          </a:xfrm>
          <a:prstGeom prst="rect">
            <a:avLst/>
          </a:prstGeom>
        </p:spPr>
      </p:pic>
    </p:spTree>
    <p:extLst>
      <p:ext uri="{BB962C8B-B14F-4D97-AF65-F5344CB8AC3E}">
        <p14:creationId xmlns:p14="http://schemas.microsoft.com/office/powerpoint/2010/main" val="3460612068"/>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iece of blonde hair&#10;&#10;Description automatically generated">
            <a:extLst>
              <a:ext uri="{FF2B5EF4-FFF2-40B4-BE49-F238E27FC236}">
                <a16:creationId xmlns:a16="http://schemas.microsoft.com/office/drawing/2014/main" id="{7CC57CC4-1152-E1F7-7D7C-E1403E007A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5" name="Picture 4" descr="A person working on a machine&#10;&#10;Description automatically generated">
            <a:extLst>
              <a:ext uri="{FF2B5EF4-FFF2-40B4-BE49-F238E27FC236}">
                <a16:creationId xmlns:a16="http://schemas.microsoft.com/office/drawing/2014/main" id="{9D073EA8-A000-82A0-C95A-E20DA97209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4538" y="171716"/>
            <a:ext cx="3822924" cy="6514565"/>
          </a:xfrm>
          <a:prstGeom prst="rect">
            <a:avLst/>
          </a:prstGeom>
        </p:spPr>
      </p:pic>
      <p:pic>
        <p:nvPicPr>
          <p:cNvPr id="7" name="Picture 6" descr="A person standing next to a horse&#10;&#10;Description automatically generated">
            <a:extLst>
              <a:ext uri="{FF2B5EF4-FFF2-40B4-BE49-F238E27FC236}">
                <a16:creationId xmlns:a16="http://schemas.microsoft.com/office/drawing/2014/main" id="{54C5F524-135D-8F7E-B55D-A54E1B183E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a:stretch/>
        </p:blipFill>
        <p:spPr>
          <a:xfrm>
            <a:off x="8188032" y="171716"/>
            <a:ext cx="3799007" cy="6514565"/>
          </a:xfrm>
          <a:prstGeom prst="rect">
            <a:avLst/>
          </a:prstGeom>
        </p:spPr>
      </p:pic>
    </p:spTree>
    <p:extLst>
      <p:ext uri="{BB962C8B-B14F-4D97-AF65-F5344CB8AC3E}">
        <p14:creationId xmlns:p14="http://schemas.microsoft.com/office/powerpoint/2010/main" val="3252098067"/>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EF76206D-8C6F-1B07-0F1E-1E58BB27A90F}"/>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8" name="Rectangle 77">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84"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EC"/>
          </a:p>
        </p:txBody>
      </p:sp>
      <p:sp>
        <p:nvSpPr>
          <p:cNvPr id="2" name="Title 1">
            <a:extLst>
              <a:ext uri="{FF2B5EF4-FFF2-40B4-BE49-F238E27FC236}">
                <a16:creationId xmlns:a16="http://schemas.microsoft.com/office/drawing/2014/main" id="{070C3DCF-0234-A51B-AC18-A3C6A949A5E3}"/>
              </a:ext>
            </a:extLst>
          </p:cNvPr>
          <p:cNvSpPr>
            <a:spLocks noGrp="1"/>
          </p:cNvSpPr>
          <p:nvPr>
            <p:ph type="title"/>
          </p:nvPr>
        </p:nvSpPr>
        <p:spPr>
          <a:xfrm>
            <a:off x="806196" y="804672"/>
            <a:ext cx="2950556" cy="5248656"/>
          </a:xfrm>
        </p:spPr>
        <p:txBody>
          <a:bodyPr anchor="ctr">
            <a:normAutofit/>
          </a:bodyPr>
          <a:lstStyle/>
          <a:p>
            <a:pPr algn="ctr">
              <a:lnSpc>
                <a:spcPct val="90000"/>
              </a:lnSpc>
            </a:pPr>
            <a:br>
              <a:rPr lang="en-US" sz="3600" b="1" dirty="0"/>
            </a:br>
            <a:r>
              <a:rPr lang="en-US" sz="1800" b="1" dirty="0"/>
              <a:t>Judgment  232-15-JP/21</a:t>
            </a:r>
            <a:br>
              <a:rPr lang="en-US" sz="3600" b="1" dirty="0"/>
            </a:br>
            <a:br>
              <a:rPr lang="en-US" sz="3600" b="1" dirty="0"/>
            </a:br>
            <a:br>
              <a:rPr lang="en-US" sz="3600" b="1" dirty="0"/>
            </a:br>
            <a:r>
              <a:rPr lang="en-EC" sz="3600" b="1" dirty="0"/>
              <a:t>Rights</a:t>
            </a:r>
            <a:br>
              <a:rPr lang="en-EC" sz="3600" b="1" dirty="0"/>
            </a:br>
            <a:br>
              <a:rPr lang="en-EC" sz="3600" b="1" dirty="0"/>
            </a:br>
            <a:br>
              <a:rPr lang="en-EC" sz="3600" b="1" dirty="0"/>
            </a:br>
            <a:br>
              <a:rPr lang="en-EC" sz="3600" b="1" dirty="0"/>
            </a:br>
            <a:endParaRPr lang="en-EC" sz="3600" dirty="0"/>
          </a:p>
        </p:txBody>
      </p:sp>
      <p:sp>
        <p:nvSpPr>
          <p:cNvPr id="45" name="Content Placeholder 2">
            <a:extLst>
              <a:ext uri="{FF2B5EF4-FFF2-40B4-BE49-F238E27FC236}">
                <a16:creationId xmlns:a16="http://schemas.microsoft.com/office/drawing/2014/main" id="{ABB72169-B8D2-8B4B-D1D9-72FA69B786A4}"/>
              </a:ext>
            </a:extLst>
          </p:cNvPr>
          <p:cNvSpPr>
            <a:spLocks noGrp="1"/>
          </p:cNvSpPr>
          <p:nvPr>
            <p:ph idx="1"/>
          </p:nvPr>
        </p:nvSpPr>
        <p:spPr>
          <a:xfrm>
            <a:off x="4651247" y="484742"/>
            <a:ext cx="6724544" cy="5949109"/>
          </a:xfrm>
        </p:spPr>
        <p:txBody>
          <a:bodyPr anchor="ctr">
            <a:normAutofit/>
          </a:bodyPr>
          <a:lstStyle/>
          <a:p>
            <a:pPr>
              <a:lnSpc>
                <a:spcPct val="90000"/>
              </a:lnSpc>
            </a:pPr>
            <a:r>
              <a:rPr lang="en-US" sz="1700" dirty="0"/>
              <a:t>Right to water </a:t>
            </a:r>
            <a:r>
              <a:rPr lang="en-EC" sz="1700" dirty="0"/>
              <a:t>includes every person’s right to access water for vital activities essential to human existence, such as food and hygiene </a:t>
            </a:r>
          </a:p>
          <a:p>
            <a:pPr>
              <a:lnSpc>
                <a:spcPct val="90000"/>
              </a:lnSpc>
            </a:pPr>
            <a:r>
              <a:rPr lang="en-EC" sz="1700" dirty="0"/>
              <a:t>The State is responsible for providing potable water services </a:t>
            </a:r>
          </a:p>
          <a:p>
            <a:pPr>
              <a:lnSpc>
                <a:spcPct val="90000"/>
              </a:lnSpc>
            </a:pPr>
            <a:r>
              <a:rPr lang="en-EC" sz="1700" dirty="0"/>
              <a:t>General obligation for all users to pay for water service, but need to consider the particular circumstances of individuals who are in situations of vulnerability </a:t>
            </a:r>
          </a:p>
          <a:p>
            <a:pPr>
              <a:lnSpc>
                <a:spcPct val="90000"/>
              </a:lnSpc>
            </a:pPr>
            <a:r>
              <a:rPr lang="en-EC" sz="1700" dirty="0"/>
              <a:t>Proportionality: there were less restrictive alternatives, such as guaranteeing a minimum water supply instead of a total suspension of service (the law provides for a free provision of a minimum vital quantity of water for human consumption, equivalent to 200 liters per person per day), or entering into a payment agreement </a:t>
            </a:r>
          </a:p>
          <a:p>
            <a:pPr>
              <a:lnSpc>
                <a:spcPct val="90000"/>
              </a:lnSpc>
            </a:pPr>
            <a:r>
              <a:rPr lang="en-US" sz="1700" dirty="0"/>
              <a:t>The Municipal water company violated the right to water, particularly in its components of availability and economic accessibility</a:t>
            </a:r>
            <a:endParaRPr lang="en-EC" sz="1700" dirty="0"/>
          </a:p>
        </p:txBody>
      </p:sp>
    </p:spTree>
    <p:extLst>
      <p:ext uri="{BB962C8B-B14F-4D97-AF65-F5344CB8AC3E}">
        <p14:creationId xmlns:p14="http://schemas.microsoft.com/office/powerpoint/2010/main" val="967799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ole in a banana plantation&#10;&#10;Description automatically generated">
            <a:extLst>
              <a:ext uri="{FF2B5EF4-FFF2-40B4-BE49-F238E27FC236}">
                <a16:creationId xmlns:a16="http://schemas.microsoft.com/office/drawing/2014/main" id="{0EAE4D93-D511-C366-ED54-A438D40B95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
          <a:stretch/>
        </p:blipFill>
        <p:spPr>
          <a:xfrm>
            <a:off x="192528" y="171716"/>
            <a:ext cx="3793268" cy="6514565"/>
          </a:xfrm>
          <a:prstGeom prst="rect">
            <a:avLst/>
          </a:prstGeom>
        </p:spPr>
      </p:pic>
      <p:pic>
        <p:nvPicPr>
          <p:cNvPr id="3" name="Picture 2" descr="A person washing dishes in a dirty kitchen&#10;&#10;Description automatically generated">
            <a:extLst>
              <a:ext uri="{FF2B5EF4-FFF2-40B4-BE49-F238E27FC236}">
                <a16:creationId xmlns:a16="http://schemas.microsoft.com/office/drawing/2014/main" id="{D7B591C2-24D6-205C-C65D-5BFA39CEAA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4184538" y="171716"/>
            <a:ext cx="3822924" cy="6514565"/>
          </a:xfrm>
          <a:prstGeom prst="rect">
            <a:avLst/>
          </a:prstGeom>
        </p:spPr>
      </p:pic>
      <p:pic>
        <p:nvPicPr>
          <p:cNvPr id="7" name="Picture 6" descr="A person holding a piece of paper&#10;&#10;Description automatically generated">
            <a:extLst>
              <a:ext uri="{FF2B5EF4-FFF2-40B4-BE49-F238E27FC236}">
                <a16:creationId xmlns:a16="http://schemas.microsoft.com/office/drawing/2014/main" id="{D07D2858-19BC-7CDD-9A54-61D3773CE6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
          <a:stretch/>
        </p:blipFill>
        <p:spPr>
          <a:xfrm>
            <a:off x="8188032" y="171716"/>
            <a:ext cx="3799007" cy="6514565"/>
          </a:xfrm>
          <a:prstGeom prst="rect">
            <a:avLst/>
          </a:prstGeom>
        </p:spPr>
      </p:pic>
    </p:spTree>
    <p:extLst>
      <p:ext uri="{BB962C8B-B14F-4D97-AF65-F5344CB8AC3E}">
        <p14:creationId xmlns:p14="http://schemas.microsoft.com/office/powerpoint/2010/main" val="1594091973"/>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orking on a piece of hair&#10;&#10;Description automatically generated">
            <a:extLst>
              <a:ext uri="{FF2B5EF4-FFF2-40B4-BE49-F238E27FC236}">
                <a16:creationId xmlns:a16="http://schemas.microsoft.com/office/drawing/2014/main" id="{56E1F88B-0247-3F85-4DDB-F9044A3144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5" name="Picture 4" descr="A person leaning against a tree&#10;&#10;Description automatically generated">
            <a:extLst>
              <a:ext uri="{FF2B5EF4-FFF2-40B4-BE49-F238E27FC236}">
                <a16:creationId xmlns:a16="http://schemas.microsoft.com/office/drawing/2014/main" id="{A2969DAE-B9DA-9811-DEC6-F2025B69DA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4538" y="171716"/>
            <a:ext cx="3822924" cy="6514565"/>
          </a:xfrm>
          <a:prstGeom prst="rect">
            <a:avLst/>
          </a:prstGeom>
        </p:spPr>
      </p:pic>
      <p:pic>
        <p:nvPicPr>
          <p:cNvPr id="7" name="Picture 6" descr="A person standing in a doorway&#10;&#10;Description automatically generated">
            <a:extLst>
              <a:ext uri="{FF2B5EF4-FFF2-40B4-BE49-F238E27FC236}">
                <a16:creationId xmlns:a16="http://schemas.microsoft.com/office/drawing/2014/main" id="{92121471-D422-E59F-DAC8-E3911E0FE2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b="-3"/>
          <a:stretch/>
        </p:blipFill>
        <p:spPr>
          <a:xfrm>
            <a:off x="8188032" y="171716"/>
            <a:ext cx="3799007" cy="6514565"/>
          </a:xfrm>
          <a:prstGeom prst="rect">
            <a:avLst/>
          </a:prstGeom>
        </p:spPr>
      </p:pic>
    </p:spTree>
    <p:extLst>
      <p:ext uri="{BB962C8B-B14F-4D97-AF65-F5344CB8AC3E}">
        <p14:creationId xmlns:p14="http://schemas.microsoft.com/office/powerpoint/2010/main" val="3628636173"/>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ncrete structure with a door open&#10;&#10;Description automatically generated">
            <a:extLst>
              <a:ext uri="{FF2B5EF4-FFF2-40B4-BE49-F238E27FC236}">
                <a16:creationId xmlns:a16="http://schemas.microsoft.com/office/drawing/2014/main" id="{ACBBE737-82AB-A7DA-678F-CFA83EE241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528" y="171716"/>
            <a:ext cx="3793268" cy="6514565"/>
          </a:xfrm>
          <a:prstGeom prst="rect">
            <a:avLst/>
          </a:prstGeom>
        </p:spPr>
      </p:pic>
      <p:pic>
        <p:nvPicPr>
          <p:cNvPr id="5" name="Picture 4" descr="A building with a door and a roof&#10;&#10;Description automatically generated">
            <a:extLst>
              <a:ext uri="{FF2B5EF4-FFF2-40B4-BE49-F238E27FC236}">
                <a16:creationId xmlns:a16="http://schemas.microsoft.com/office/drawing/2014/main" id="{62B31ABC-9F21-D36C-9760-9157AF7304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4538" y="171716"/>
            <a:ext cx="3822924" cy="6514565"/>
          </a:xfrm>
          <a:prstGeom prst="rect">
            <a:avLst/>
          </a:prstGeom>
        </p:spPr>
      </p:pic>
      <p:pic>
        <p:nvPicPr>
          <p:cNvPr id="3" name="Picture 2" descr="A concrete structure with a hole in it&#10;&#10;Description automatically generated">
            <a:extLst>
              <a:ext uri="{FF2B5EF4-FFF2-40B4-BE49-F238E27FC236}">
                <a16:creationId xmlns:a16="http://schemas.microsoft.com/office/drawing/2014/main" id="{9AC3DB2B-D0D0-88CE-64EF-DED299D226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b="-3"/>
          <a:stretch/>
        </p:blipFill>
        <p:spPr>
          <a:xfrm>
            <a:off x="8188032" y="171716"/>
            <a:ext cx="3799007" cy="6514565"/>
          </a:xfrm>
          <a:prstGeom prst="rect">
            <a:avLst/>
          </a:prstGeom>
        </p:spPr>
      </p:pic>
    </p:spTree>
    <p:extLst>
      <p:ext uri="{BB962C8B-B14F-4D97-AF65-F5344CB8AC3E}">
        <p14:creationId xmlns:p14="http://schemas.microsoft.com/office/powerpoint/2010/main" val="2848496156"/>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d in a room&#10;&#10;Description automatically generated">
            <a:extLst>
              <a:ext uri="{FF2B5EF4-FFF2-40B4-BE49-F238E27FC236}">
                <a16:creationId xmlns:a16="http://schemas.microsoft.com/office/drawing/2014/main" id="{9C4FD6F3-8787-0550-B33E-544DF8FA95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840206" y="-471740"/>
            <a:ext cx="6512761" cy="7803277"/>
          </a:xfrm>
          <a:prstGeom prst="rect">
            <a:avLst/>
          </a:prstGeom>
        </p:spPr>
      </p:pic>
      <p:pic>
        <p:nvPicPr>
          <p:cNvPr id="3" name="Picture 2" descr="A room with a window and a sink&#10;&#10;Description automatically generated">
            <a:extLst>
              <a:ext uri="{FF2B5EF4-FFF2-40B4-BE49-F238E27FC236}">
                <a16:creationId xmlns:a16="http://schemas.microsoft.com/office/drawing/2014/main" id="{23FE53A5-197E-477B-0500-5DED72AA41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6831255" y="1524276"/>
            <a:ext cx="6516362" cy="3807644"/>
          </a:xfrm>
          <a:prstGeom prst="rect">
            <a:avLst/>
          </a:prstGeom>
        </p:spPr>
      </p:pic>
    </p:spTree>
    <p:extLst>
      <p:ext uri="{BB962C8B-B14F-4D97-AF65-F5344CB8AC3E}">
        <p14:creationId xmlns:p14="http://schemas.microsoft.com/office/powerpoint/2010/main" val="1184269657"/>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utting straw in a shed&#10;&#10;Description automatically generated">
            <a:extLst>
              <a:ext uri="{FF2B5EF4-FFF2-40B4-BE49-F238E27FC236}">
                <a16:creationId xmlns:a16="http://schemas.microsoft.com/office/drawing/2014/main" id="{CC63D946-21DB-E779-DEF5-37B0AE76D08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6850" y="173518"/>
            <a:ext cx="11798300" cy="6512763"/>
          </a:xfrm>
          <a:prstGeom prst="rect">
            <a:avLst/>
          </a:prstGeom>
        </p:spPr>
      </p:pic>
    </p:spTree>
    <p:extLst>
      <p:ext uri="{BB962C8B-B14F-4D97-AF65-F5344CB8AC3E}">
        <p14:creationId xmlns:p14="http://schemas.microsoft.com/office/powerpoint/2010/main" val="406705816"/>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orking in a factory&#10;&#10;Description automatically generated">
            <a:extLst>
              <a:ext uri="{FF2B5EF4-FFF2-40B4-BE49-F238E27FC236}">
                <a16:creationId xmlns:a16="http://schemas.microsoft.com/office/drawing/2014/main" id="{188C1187-E92F-58B4-87BE-4FDB6B4D5E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6850" y="173518"/>
            <a:ext cx="11798300" cy="6512763"/>
          </a:xfrm>
          <a:prstGeom prst="rect">
            <a:avLst/>
          </a:prstGeom>
        </p:spPr>
      </p:pic>
    </p:spTree>
    <p:extLst>
      <p:ext uri="{BB962C8B-B14F-4D97-AF65-F5344CB8AC3E}">
        <p14:creationId xmlns:p14="http://schemas.microsoft.com/office/powerpoint/2010/main" val="2191669083"/>
      </p:ext>
    </p:extLst>
  </p:cSld>
  <p:clrMapOvr>
    <a:masterClrMapping/>
  </p:clrMapOvr>
  <mc:AlternateContent xmlns:mc="http://schemas.openxmlformats.org/markup-compatibility/2006" xmlns:p14="http://schemas.microsoft.com/office/powerpoint/2010/main">
    <mc:Choice Requires="p14">
      <p:transition spd="slow" p14:dur="30000" advClick="0" advTm="30000"/>
    </mc:Choice>
    <mc:Fallback xmlns="">
      <p:transition spd="slow" advClick="0" advTm="3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9528E0-2271-6D5F-0E56-1ABD3E11DC32}"/>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9951A4F-3A53-3CD5-456C-9EC6462CE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hite yarn from a pole&#10;&#10;Description automatically generated with medium confidence">
            <a:extLst>
              <a:ext uri="{FF2B5EF4-FFF2-40B4-BE49-F238E27FC236}">
                <a16:creationId xmlns:a16="http://schemas.microsoft.com/office/drawing/2014/main" id="{EFE47057-89F6-DC06-AFE6-468DE631ADA0}"/>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1778" r="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B5249D77-275B-4092-4003-C93DB889D1DF}"/>
              </a:ext>
            </a:extLst>
          </p:cNvPr>
          <p:cNvSpPr>
            <a:spLocks noGrp="1"/>
          </p:cNvSpPr>
          <p:nvPr>
            <p:ph type="title"/>
          </p:nvPr>
        </p:nvSpPr>
        <p:spPr>
          <a:xfrm>
            <a:off x="646111" y="452718"/>
            <a:ext cx="9404723" cy="1400530"/>
          </a:xfrm>
        </p:spPr>
        <p:txBody>
          <a:bodyPr>
            <a:normAutofit/>
          </a:bodyPr>
          <a:lstStyle/>
          <a:p>
            <a:r>
              <a:rPr lang="en-EC" b="1"/>
              <a:t>Judgment </a:t>
            </a:r>
            <a:r>
              <a:rPr lang="en-US" b="1"/>
              <a:t>1072-21-JP/24</a:t>
            </a:r>
            <a:br>
              <a:rPr lang="en-US" b="1"/>
            </a:br>
            <a:r>
              <a:rPr lang="en-US" b="1"/>
              <a:t>Modern Slavery in Furukawa</a:t>
            </a:r>
            <a:endParaRPr lang="en-EC"/>
          </a:p>
        </p:txBody>
      </p:sp>
      <p:sp>
        <p:nvSpPr>
          <p:cNvPr id="3" name="Content Placeholder 2">
            <a:extLst>
              <a:ext uri="{FF2B5EF4-FFF2-40B4-BE49-F238E27FC236}">
                <a16:creationId xmlns:a16="http://schemas.microsoft.com/office/drawing/2014/main" id="{AEDF1279-7B7F-8D5E-169D-E0D5031F1F9D}"/>
              </a:ext>
            </a:extLst>
          </p:cNvPr>
          <p:cNvSpPr>
            <a:spLocks noGrp="1"/>
          </p:cNvSpPr>
          <p:nvPr>
            <p:ph idx="1"/>
          </p:nvPr>
        </p:nvSpPr>
        <p:spPr>
          <a:xfrm>
            <a:off x="544010" y="2052918"/>
            <a:ext cx="10197296" cy="4567801"/>
          </a:xfrm>
        </p:spPr>
        <p:txBody>
          <a:bodyPr>
            <a:normAutofit fontScale="92500" lnSpcReduction="10000"/>
          </a:bodyPr>
          <a:lstStyle/>
          <a:p>
            <a:r>
              <a:rPr lang="en-EC" dirty="0"/>
              <a:t>Since its establishment in Ecuador, Furukawa employed several business models to cultivate abacá, with no substantial differences among them. These business models were characterized by:</a:t>
            </a:r>
          </a:p>
          <a:p>
            <a:pPr lvl="1"/>
            <a:r>
              <a:rPr lang="en-EC" b="1" dirty="0"/>
              <a:t>Use of intermediaries:</a:t>
            </a:r>
            <a:r>
              <a:rPr lang="en-EC" dirty="0"/>
              <a:t> From 1963 to 2000, those who organized work on the plantations were called “field bosses.” From 2000 to 2011, Furukawa used outsourcing companies. From 2011 to 2019, it signed lease agreements with individuals who were in the same vulnerable situation as the abacaleros.</a:t>
            </a:r>
          </a:p>
          <a:p>
            <a:pPr lvl="1"/>
            <a:r>
              <a:rPr lang="en-EC" b="1" dirty="0"/>
              <a:t>Exhausting workdays</a:t>
            </a:r>
            <a:r>
              <a:rPr lang="en-EC" dirty="0"/>
              <a:t> aimed at maximizing fiber production.</a:t>
            </a:r>
          </a:p>
          <a:p>
            <a:pPr lvl="1"/>
            <a:r>
              <a:rPr lang="en-EC" b="1" dirty="0"/>
              <a:t>Production quotas</a:t>
            </a:r>
            <a:r>
              <a:rPr lang="en-EC" dirty="0"/>
              <a:t> that abacaleros and lessees had to meet, under threat of falling into debt with the company.</a:t>
            </a:r>
          </a:p>
          <a:p>
            <a:pPr lvl="1"/>
            <a:r>
              <a:rPr lang="en-EC" b="1" dirty="0"/>
              <a:t>Meager income</a:t>
            </a:r>
            <a:r>
              <a:rPr lang="en-EC" dirty="0"/>
              <a:t> for the abacaleros due to deductions made by Furukawa. The company deducted the cost of necessary tools and, starting in 2011, the rental fee.</a:t>
            </a:r>
          </a:p>
          <a:p>
            <a:pPr lvl="1"/>
            <a:r>
              <a:rPr lang="en-EC" b="1" dirty="0"/>
              <a:t>Exclusive benefit</a:t>
            </a:r>
            <a:r>
              <a:rPr lang="en-EC" dirty="0"/>
              <a:t> to Furukawa from the abacá cultivated on its plantations.</a:t>
            </a:r>
          </a:p>
          <a:p>
            <a:pPr lvl="1"/>
            <a:r>
              <a:rPr lang="en-EC" b="1" dirty="0"/>
              <a:t>Women’s participation</a:t>
            </a:r>
            <a:r>
              <a:rPr lang="en-EC" dirty="0"/>
              <a:t> in abacá cultivation and unpaid labor within the plantations (childcare and feeding the abacaleros).</a:t>
            </a:r>
          </a:p>
          <a:p>
            <a:endParaRPr lang="en-EC" dirty="0"/>
          </a:p>
        </p:txBody>
      </p:sp>
    </p:spTree>
    <p:extLst>
      <p:ext uri="{BB962C8B-B14F-4D97-AF65-F5344CB8AC3E}">
        <p14:creationId xmlns:p14="http://schemas.microsoft.com/office/powerpoint/2010/main" val="159813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94DB10-3DA9-32CB-141C-2AD8253013E9}"/>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47C8A47F-9AD9-E017-B0FF-DBAE7BC9E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hite yarn from a pole&#10;&#10;Description automatically generated with medium confidence">
            <a:extLst>
              <a:ext uri="{FF2B5EF4-FFF2-40B4-BE49-F238E27FC236}">
                <a16:creationId xmlns:a16="http://schemas.microsoft.com/office/drawing/2014/main" id="{AAB2BAB9-8172-BFB9-99E1-4396D466969A}"/>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1778" r="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1D1EBE50-9CB6-6D49-25B7-C26A381651C6}"/>
              </a:ext>
            </a:extLst>
          </p:cNvPr>
          <p:cNvSpPr>
            <a:spLocks noGrp="1"/>
          </p:cNvSpPr>
          <p:nvPr>
            <p:ph type="title"/>
          </p:nvPr>
        </p:nvSpPr>
        <p:spPr>
          <a:xfrm>
            <a:off x="646111" y="452718"/>
            <a:ext cx="10616056" cy="1400530"/>
          </a:xfrm>
        </p:spPr>
        <p:txBody>
          <a:bodyPr>
            <a:normAutofit fontScale="90000"/>
          </a:bodyPr>
          <a:lstStyle/>
          <a:p>
            <a:r>
              <a:rPr lang="en-EC" dirty="0"/>
              <a:t>This practice constituted </a:t>
            </a:r>
            <a:br>
              <a:rPr lang="en-EC" dirty="0"/>
            </a:br>
            <a:r>
              <a:rPr lang="en-EC" b="1" dirty="0"/>
              <a:t>servidumbre de la gleba (bonded labor)</a:t>
            </a:r>
            <a:endParaRPr lang="en-EC" dirty="0"/>
          </a:p>
        </p:txBody>
      </p:sp>
      <p:sp>
        <p:nvSpPr>
          <p:cNvPr id="3" name="Content Placeholder 2">
            <a:extLst>
              <a:ext uri="{FF2B5EF4-FFF2-40B4-BE49-F238E27FC236}">
                <a16:creationId xmlns:a16="http://schemas.microsoft.com/office/drawing/2014/main" id="{E86BF637-E806-062C-4910-F48D98AD2888}"/>
              </a:ext>
            </a:extLst>
          </p:cNvPr>
          <p:cNvSpPr>
            <a:spLocks noGrp="1"/>
          </p:cNvSpPr>
          <p:nvPr>
            <p:ph idx="1"/>
          </p:nvPr>
        </p:nvSpPr>
        <p:spPr>
          <a:xfrm>
            <a:off x="544010" y="2052918"/>
            <a:ext cx="11377914" cy="4567801"/>
          </a:xfrm>
        </p:spPr>
        <p:txBody>
          <a:bodyPr>
            <a:normAutofit fontScale="85000" lnSpcReduction="20000"/>
          </a:bodyPr>
          <a:lstStyle/>
          <a:p>
            <a:pPr lvl="0"/>
            <a:r>
              <a:rPr lang="en-EC" dirty="0"/>
              <a:t>Abacaleros were compelled by agreements and custom to live and work on Furukawa’s lands.</a:t>
            </a:r>
          </a:p>
          <a:p>
            <a:pPr lvl="0"/>
            <a:r>
              <a:rPr lang="en-EC" dirty="0"/>
              <a:t>The first abacaleros arrived seeking work and housing and began cultivating abacá under explicit or implicit agreements. Over the years, Furukawa used various types of agreements (such as leases between 2011 and 2019) that required cultivation of abacá on its plantations.</a:t>
            </a:r>
          </a:p>
          <a:p>
            <a:pPr lvl="0"/>
            <a:r>
              <a:rPr lang="en-EC" dirty="0"/>
              <a:t>Custom forced generations of abacaleros to continue cultivating abacá for Furukawa, as they saw it as their only means of subsistence.</a:t>
            </a:r>
          </a:p>
          <a:p>
            <a:pPr lvl="0"/>
            <a:r>
              <a:rPr lang="en-EC" dirty="0"/>
              <a:t>Abacaleros and lessees provided services directly to Furukawa in exchange for minimal compensation (in addition to the unpaid labor of women).</a:t>
            </a:r>
          </a:p>
          <a:p>
            <a:pPr lvl="0"/>
            <a:r>
              <a:rPr lang="en-EC" dirty="0"/>
              <a:t>Economic exploitation and exclusive profit for Furukawa.</a:t>
            </a:r>
          </a:p>
          <a:p>
            <a:pPr lvl="0"/>
            <a:r>
              <a:rPr lang="en-EC" dirty="0"/>
              <a:t>Furukawa exercised control over the lives of the abacaleros to the point that they had no freedom to change their condition.</a:t>
            </a:r>
          </a:p>
          <a:p>
            <a:pPr lvl="0"/>
            <a:r>
              <a:rPr lang="en-EC" dirty="0"/>
              <a:t>Total dependence on the abacá production scheme and lack of access to alternative life options.</a:t>
            </a:r>
          </a:p>
          <a:p>
            <a:pPr lvl="0"/>
            <a:r>
              <a:rPr lang="en-EC" dirty="0"/>
              <a:t>Use of coercive measures to prevent them from claiming their rights, rendering their consent irrelevant.</a:t>
            </a:r>
          </a:p>
          <a:p>
            <a:pPr lvl="0"/>
            <a:r>
              <a:rPr lang="en-EC" dirty="0"/>
              <a:t>Restrictions on mobility by prohibiting vehicle access, fostering isolation and exclusive work on abacá.</a:t>
            </a:r>
          </a:p>
          <a:p>
            <a:pPr lvl="0"/>
            <a:r>
              <a:rPr lang="en-EC" dirty="0"/>
              <a:t>The servitude disproportionately affected </a:t>
            </a:r>
            <a:r>
              <a:rPr lang="en-EC" b="1" dirty="0"/>
              <a:t>girls, boys, adolescents, and women.</a:t>
            </a:r>
            <a:endParaRPr lang="en-EC" dirty="0"/>
          </a:p>
          <a:p>
            <a:endParaRPr lang="en-EC" dirty="0"/>
          </a:p>
        </p:txBody>
      </p:sp>
    </p:spTree>
    <p:extLst>
      <p:ext uri="{BB962C8B-B14F-4D97-AF65-F5344CB8AC3E}">
        <p14:creationId xmlns:p14="http://schemas.microsoft.com/office/powerpoint/2010/main" val="286607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8B824A-E67E-10B9-DC02-A9A34256EAC8}"/>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7B3EB18-5A12-40B4-3FFB-7FC103C9F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white yarn from a pole&#10;&#10;Description automatically generated with medium confidence">
            <a:extLst>
              <a:ext uri="{FF2B5EF4-FFF2-40B4-BE49-F238E27FC236}">
                <a16:creationId xmlns:a16="http://schemas.microsoft.com/office/drawing/2014/main" id="{8A1CF8F3-CBAA-648E-6571-1554C08B5CB7}"/>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1778" r="1" b="1"/>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CD95861B-5677-DC09-1A48-F0094D09E4E0}"/>
              </a:ext>
            </a:extLst>
          </p:cNvPr>
          <p:cNvSpPr>
            <a:spLocks noGrp="1"/>
          </p:cNvSpPr>
          <p:nvPr>
            <p:ph type="title"/>
          </p:nvPr>
        </p:nvSpPr>
        <p:spPr>
          <a:xfrm>
            <a:off x="646111" y="452718"/>
            <a:ext cx="10616056" cy="1400530"/>
          </a:xfrm>
        </p:spPr>
        <p:txBody>
          <a:bodyPr>
            <a:normAutofit/>
          </a:bodyPr>
          <a:lstStyle/>
          <a:p>
            <a:r>
              <a:rPr lang="en-US" dirty="0"/>
              <a:t>T</a:t>
            </a:r>
            <a:r>
              <a:rPr lang="en-EC" dirty="0"/>
              <a:t>he victims</a:t>
            </a:r>
          </a:p>
        </p:txBody>
      </p:sp>
      <p:sp>
        <p:nvSpPr>
          <p:cNvPr id="3" name="Content Placeholder 2">
            <a:extLst>
              <a:ext uri="{FF2B5EF4-FFF2-40B4-BE49-F238E27FC236}">
                <a16:creationId xmlns:a16="http://schemas.microsoft.com/office/drawing/2014/main" id="{DBD17507-DA8F-0FF9-A34C-375C1806FC57}"/>
              </a:ext>
            </a:extLst>
          </p:cNvPr>
          <p:cNvSpPr>
            <a:spLocks noGrp="1"/>
          </p:cNvSpPr>
          <p:nvPr>
            <p:ph idx="1"/>
          </p:nvPr>
        </p:nvSpPr>
        <p:spPr>
          <a:xfrm>
            <a:off x="544010" y="2052918"/>
            <a:ext cx="11377914" cy="4567801"/>
          </a:xfrm>
        </p:spPr>
        <p:txBody>
          <a:bodyPr>
            <a:normAutofit/>
          </a:bodyPr>
          <a:lstStyle/>
          <a:p>
            <a:r>
              <a:rPr lang="en-EC" dirty="0"/>
              <a:t>The case before the Court protected the rights of </a:t>
            </a:r>
            <a:r>
              <a:rPr lang="en-EC" b="1" dirty="0"/>
              <a:t>342</a:t>
            </a:r>
            <a:r>
              <a:rPr lang="en-EC" dirty="0"/>
              <a:t> people</a:t>
            </a:r>
          </a:p>
          <a:p>
            <a:r>
              <a:rPr lang="en-EC" dirty="0"/>
              <a:t>A registry found </a:t>
            </a:r>
            <a:r>
              <a:rPr lang="en-EC" b="1" dirty="0"/>
              <a:t>1,244 people</a:t>
            </a:r>
            <a:r>
              <a:rPr lang="en-EC" dirty="0"/>
              <a:t> living on the Furukawa plantations in 2019, but many abacaleros migrated after the camps were demolished and have not been located.</a:t>
            </a:r>
          </a:p>
          <a:p>
            <a:r>
              <a:rPr lang="en-EC" dirty="0"/>
              <a:t>The Court recognized that </a:t>
            </a:r>
            <a:r>
              <a:rPr lang="en-EC" i="1" dirty="0"/>
              <a:t>servidumbre de la gleba</a:t>
            </a:r>
            <a:r>
              <a:rPr lang="en-EC" dirty="0"/>
              <a:t> required </a:t>
            </a:r>
            <a:r>
              <a:rPr lang="en-EC" b="1" dirty="0"/>
              <a:t>structural measures</a:t>
            </a:r>
            <a:r>
              <a:rPr lang="en-EC" dirty="0"/>
              <a:t>, as it affected a larger group—namely, all abacaleros who worked on Furukawa’s plantations, even if they were not plaintiffs. </a:t>
            </a:r>
          </a:p>
          <a:p>
            <a:endParaRPr lang="en-EC" dirty="0"/>
          </a:p>
        </p:txBody>
      </p:sp>
    </p:spTree>
    <p:extLst>
      <p:ext uri="{BB962C8B-B14F-4D97-AF65-F5344CB8AC3E}">
        <p14:creationId xmlns:p14="http://schemas.microsoft.com/office/powerpoint/2010/main" val="33164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41B6-DE01-B4C0-EC33-DB1ABE431169}"/>
              </a:ext>
            </a:extLst>
          </p:cNvPr>
          <p:cNvSpPr>
            <a:spLocks noGrp="1"/>
          </p:cNvSpPr>
          <p:nvPr>
            <p:ph type="title"/>
          </p:nvPr>
        </p:nvSpPr>
        <p:spPr/>
        <p:txBody>
          <a:bodyPr/>
          <a:lstStyle/>
          <a:p>
            <a:r>
              <a:rPr lang="en-EC" dirty="0"/>
              <a:t>Modern slavery in Furukawa: Rights</a:t>
            </a:r>
          </a:p>
        </p:txBody>
      </p:sp>
      <p:sp>
        <p:nvSpPr>
          <p:cNvPr id="3" name="Text Placeholder 2">
            <a:extLst>
              <a:ext uri="{FF2B5EF4-FFF2-40B4-BE49-F238E27FC236}">
                <a16:creationId xmlns:a16="http://schemas.microsoft.com/office/drawing/2014/main" id="{B76AC9C6-061F-A324-B3ED-A99D335194BE}"/>
              </a:ext>
            </a:extLst>
          </p:cNvPr>
          <p:cNvSpPr>
            <a:spLocks noGrp="1"/>
          </p:cNvSpPr>
          <p:nvPr>
            <p:ph type="body" idx="1"/>
          </p:nvPr>
        </p:nvSpPr>
        <p:spPr/>
        <p:txBody>
          <a:bodyPr/>
          <a:lstStyle/>
          <a:p>
            <a:r>
              <a:rPr lang="en-EC" dirty="0"/>
              <a:t>Furukawa</a:t>
            </a:r>
          </a:p>
        </p:txBody>
      </p:sp>
      <p:sp>
        <p:nvSpPr>
          <p:cNvPr id="4" name="Content Placeholder 3">
            <a:extLst>
              <a:ext uri="{FF2B5EF4-FFF2-40B4-BE49-F238E27FC236}">
                <a16:creationId xmlns:a16="http://schemas.microsoft.com/office/drawing/2014/main" id="{87568125-5B63-ACF0-C5BB-E71D3B8BFAA1}"/>
              </a:ext>
            </a:extLst>
          </p:cNvPr>
          <p:cNvSpPr>
            <a:spLocks noGrp="1"/>
          </p:cNvSpPr>
          <p:nvPr>
            <p:ph sz="half" idx="2"/>
          </p:nvPr>
        </p:nvSpPr>
        <p:spPr/>
        <p:txBody>
          <a:bodyPr>
            <a:normAutofit fontScale="77500" lnSpcReduction="20000"/>
          </a:bodyPr>
          <a:lstStyle/>
          <a:p>
            <a:r>
              <a:rPr lang="en-EC" dirty="0"/>
              <a:t>Furukawa failed to take any measures to ensure that the abacaleros lived and worked in dignity.</a:t>
            </a:r>
          </a:p>
          <a:p>
            <a:r>
              <a:rPr lang="en-EC" dirty="0"/>
              <a:t>This omission violated the standard of </a:t>
            </a:r>
            <a:r>
              <a:rPr lang="en-EC" b="1" dirty="0"/>
              <a:t>due diligence in business and human rights</a:t>
            </a:r>
            <a:r>
              <a:rPr lang="en-EC" dirty="0"/>
              <a:t>, which requires companies to assess the impact of their activities and adopt prevention and remediation measures. </a:t>
            </a:r>
          </a:p>
          <a:p>
            <a:r>
              <a:rPr lang="en-EC" b="1" dirty="0"/>
              <a:t>Furukawa violated the prohibition of slavery</a:t>
            </a:r>
            <a:r>
              <a:rPr lang="en-EC" dirty="0"/>
              <a:t> to the detriment of the abacaleros on its plantations, undermining their </a:t>
            </a:r>
            <a:r>
              <a:rPr lang="en-EC" b="1" dirty="0"/>
              <a:t>human dignity. </a:t>
            </a:r>
          </a:p>
          <a:p>
            <a:r>
              <a:rPr lang="en-EC" dirty="0"/>
              <a:t>General harm was caused to the abacaleros and to the social fabric, as well as </a:t>
            </a:r>
            <a:r>
              <a:rPr lang="en-EC" b="1" dirty="0"/>
              <a:t>disproportionate impacts</a:t>
            </a:r>
            <a:r>
              <a:rPr lang="en-EC" dirty="0"/>
              <a:t> on women, children, adolescents, the elderly, and individuals who suffered amputations due to abacá cultivation. </a:t>
            </a:r>
          </a:p>
        </p:txBody>
      </p:sp>
      <p:sp>
        <p:nvSpPr>
          <p:cNvPr id="5" name="Text Placeholder 4">
            <a:extLst>
              <a:ext uri="{FF2B5EF4-FFF2-40B4-BE49-F238E27FC236}">
                <a16:creationId xmlns:a16="http://schemas.microsoft.com/office/drawing/2014/main" id="{813221B9-B988-958A-5826-7734B196CC8F}"/>
              </a:ext>
            </a:extLst>
          </p:cNvPr>
          <p:cNvSpPr>
            <a:spLocks noGrp="1"/>
          </p:cNvSpPr>
          <p:nvPr>
            <p:ph type="body" sz="quarter" idx="3"/>
          </p:nvPr>
        </p:nvSpPr>
        <p:spPr/>
        <p:txBody>
          <a:bodyPr/>
          <a:lstStyle/>
          <a:p>
            <a:r>
              <a:rPr lang="en-EC" dirty="0"/>
              <a:t>State agencies</a:t>
            </a:r>
          </a:p>
        </p:txBody>
      </p:sp>
      <p:sp>
        <p:nvSpPr>
          <p:cNvPr id="6" name="Content Placeholder 5">
            <a:extLst>
              <a:ext uri="{FF2B5EF4-FFF2-40B4-BE49-F238E27FC236}">
                <a16:creationId xmlns:a16="http://schemas.microsoft.com/office/drawing/2014/main" id="{24B7DB96-07C8-04D8-571D-8D75F58BB7B3}"/>
              </a:ext>
            </a:extLst>
          </p:cNvPr>
          <p:cNvSpPr>
            <a:spLocks noGrp="1"/>
          </p:cNvSpPr>
          <p:nvPr>
            <p:ph sz="quarter" idx="4"/>
          </p:nvPr>
        </p:nvSpPr>
        <p:spPr/>
        <p:txBody>
          <a:bodyPr>
            <a:normAutofit fontScale="77500" lnSpcReduction="20000"/>
          </a:bodyPr>
          <a:lstStyle/>
          <a:p>
            <a:r>
              <a:rPr lang="en-EC" b="1" dirty="0"/>
              <a:t>No public institution took action</a:t>
            </a:r>
            <a:r>
              <a:rPr lang="en-EC" dirty="0"/>
              <a:t> concerning the situation on the plantations prior to 2018.</a:t>
            </a:r>
          </a:p>
          <a:p>
            <a:r>
              <a:rPr lang="en-EC" dirty="0"/>
              <a:t>P</a:t>
            </a:r>
            <a:r>
              <a:rPr lang="en-EC" b="1" dirty="0"/>
              <a:t>ublic entities failed to fulfill their institutional duty</a:t>
            </a:r>
            <a:r>
              <a:rPr lang="en-EC" dirty="0"/>
              <a:t> to adopt preventive and protective measures against the servitude. </a:t>
            </a:r>
          </a:p>
          <a:p>
            <a:r>
              <a:rPr lang="en-EC" dirty="0"/>
              <a:t>Before 2018, the </a:t>
            </a:r>
            <a:r>
              <a:rPr lang="en-EC" b="1" dirty="0"/>
              <a:t>Ministry of Labor</a:t>
            </a:r>
            <a:r>
              <a:rPr lang="en-EC" dirty="0"/>
              <a:t> and the </a:t>
            </a:r>
            <a:r>
              <a:rPr lang="en-EC" b="1" dirty="0"/>
              <a:t>Ministry of Health</a:t>
            </a:r>
            <a:r>
              <a:rPr lang="en-EC" dirty="0"/>
              <a:t> should have been aware of the situation of the abacaleros and taken action. </a:t>
            </a:r>
          </a:p>
          <a:p>
            <a:r>
              <a:rPr lang="en-EC" dirty="0"/>
              <a:t>The measures adopted by public entities after the 2018 public denunciation by the abacaleros were </a:t>
            </a:r>
            <a:r>
              <a:rPr lang="en-EC" b="1" dirty="0"/>
              <a:t>insufficient</a:t>
            </a:r>
            <a:r>
              <a:rPr lang="en-EC" dirty="0"/>
              <a:t>.</a:t>
            </a:r>
          </a:p>
          <a:p>
            <a:endParaRPr lang="en-EC" dirty="0"/>
          </a:p>
        </p:txBody>
      </p:sp>
    </p:spTree>
    <p:extLst>
      <p:ext uri="{BB962C8B-B14F-4D97-AF65-F5344CB8AC3E}">
        <p14:creationId xmlns:p14="http://schemas.microsoft.com/office/powerpoint/2010/main" val="3214540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EC1CB8-31B3-5004-2F1E-84CC93A8E409}"/>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F747F1B4-B831-4277-8AB0-32767F7EB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4" name="Freeform 7">
            <a:extLst>
              <a:ext uri="{FF2B5EF4-FFF2-40B4-BE49-F238E27FC236}">
                <a16:creationId xmlns:a16="http://schemas.microsoft.com/office/drawing/2014/main" id="{D80CFA21-AB7C-4BEB-9BFF-05764FBBF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DC41000-4107-57C9-FD39-8A77E043AE25}"/>
              </a:ext>
            </a:extLst>
          </p:cNvPr>
          <p:cNvSpPr>
            <a:spLocks noGrp="1"/>
          </p:cNvSpPr>
          <p:nvPr>
            <p:ph type="title"/>
          </p:nvPr>
        </p:nvSpPr>
        <p:spPr>
          <a:xfrm>
            <a:off x="648930" y="629267"/>
            <a:ext cx="9252154" cy="1016654"/>
          </a:xfrm>
        </p:spPr>
        <p:txBody>
          <a:bodyPr>
            <a:normAutofit/>
          </a:bodyPr>
          <a:lstStyle/>
          <a:p>
            <a:pPr>
              <a:lnSpc>
                <a:spcPct val="90000"/>
              </a:lnSpc>
            </a:pPr>
            <a:r>
              <a:rPr lang="en-US" sz="1400" b="1" dirty="0">
                <a:solidFill>
                  <a:srgbClr val="EBEBEB"/>
                </a:solidFill>
              </a:rPr>
              <a:t>Judgment  232-15-JP/21			</a:t>
            </a:r>
            <a:r>
              <a:rPr lang="en-EC" sz="3800" b="1" dirty="0">
                <a:solidFill>
                  <a:srgbClr val="EBEBEB"/>
                </a:solidFill>
              </a:rPr>
              <a:t>Reparations</a:t>
            </a:r>
            <a:endParaRPr lang="en-EC" sz="3800" dirty="0">
              <a:solidFill>
                <a:srgbClr val="EBEBEB"/>
              </a:solidFill>
            </a:endParaRPr>
          </a:p>
        </p:txBody>
      </p:sp>
      <p:sp>
        <p:nvSpPr>
          <p:cNvPr id="56" name="Rectangle 55">
            <a:extLst>
              <a:ext uri="{FF2B5EF4-FFF2-40B4-BE49-F238E27FC236}">
                <a16:creationId xmlns:a16="http://schemas.microsoft.com/office/drawing/2014/main" id="{12F7E335-851A-4CAE-B09F-E657819D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EC"/>
          </a:p>
        </p:txBody>
      </p:sp>
      <p:sp>
        <p:nvSpPr>
          <p:cNvPr id="58" name="Freeform: Shape 57">
            <a:extLst>
              <a:ext uri="{FF2B5EF4-FFF2-40B4-BE49-F238E27FC236}">
                <a16:creationId xmlns:a16="http://schemas.microsoft.com/office/drawing/2014/main" id="{10B541F0-7F6E-402E-84D8-CF96EACA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EC"/>
          </a:p>
        </p:txBody>
      </p:sp>
      <p:graphicFrame>
        <p:nvGraphicFramePr>
          <p:cNvPr id="47" name="Content Placeholder 2">
            <a:extLst>
              <a:ext uri="{FF2B5EF4-FFF2-40B4-BE49-F238E27FC236}">
                <a16:creationId xmlns:a16="http://schemas.microsoft.com/office/drawing/2014/main" id="{8BFA9B9B-85B3-03EF-7162-C7356A5E81B1}"/>
              </a:ext>
            </a:extLst>
          </p:cNvPr>
          <p:cNvGraphicFramePr>
            <a:graphicFrameLocks noGrp="1"/>
          </p:cNvGraphicFramePr>
          <p:nvPr>
            <p:ph idx="1"/>
            <p:extLst>
              <p:ext uri="{D42A27DB-BD31-4B8C-83A1-F6EECF244321}">
                <p14:modId xmlns:p14="http://schemas.microsoft.com/office/powerpoint/2010/main" val="2071062806"/>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5361403"/>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1C3B-0725-3E4A-BC3E-5A5EFC76B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3E687-464C-A8FA-405E-76B9A0E71215}"/>
              </a:ext>
            </a:extLst>
          </p:cNvPr>
          <p:cNvSpPr>
            <a:spLocks noGrp="1"/>
          </p:cNvSpPr>
          <p:nvPr>
            <p:ph type="title"/>
          </p:nvPr>
        </p:nvSpPr>
        <p:spPr/>
        <p:txBody>
          <a:bodyPr/>
          <a:lstStyle/>
          <a:p>
            <a:r>
              <a:rPr lang="en-EC" dirty="0"/>
              <a:t>Modern slavery in Furukawa: Reparations</a:t>
            </a:r>
          </a:p>
        </p:txBody>
      </p:sp>
      <p:sp>
        <p:nvSpPr>
          <p:cNvPr id="3" name="Text Placeholder 2">
            <a:extLst>
              <a:ext uri="{FF2B5EF4-FFF2-40B4-BE49-F238E27FC236}">
                <a16:creationId xmlns:a16="http://schemas.microsoft.com/office/drawing/2014/main" id="{66D4EF68-5040-6F55-3122-9C1AF1B8D357}"/>
              </a:ext>
            </a:extLst>
          </p:cNvPr>
          <p:cNvSpPr>
            <a:spLocks noGrp="1"/>
          </p:cNvSpPr>
          <p:nvPr>
            <p:ph type="body" idx="1"/>
          </p:nvPr>
        </p:nvSpPr>
        <p:spPr/>
        <p:txBody>
          <a:bodyPr/>
          <a:lstStyle/>
          <a:p>
            <a:r>
              <a:rPr lang="en-EC" dirty="0"/>
              <a:t>Furukawa</a:t>
            </a:r>
          </a:p>
        </p:txBody>
      </p:sp>
      <p:sp>
        <p:nvSpPr>
          <p:cNvPr id="4" name="Content Placeholder 3">
            <a:extLst>
              <a:ext uri="{FF2B5EF4-FFF2-40B4-BE49-F238E27FC236}">
                <a16:creationId xmlns:a16="http://schemas.microsoft.com/office/drawing/2014/main" id="{7C710370-A647-72D6-807C-6AD1A6CA4464}"/>
              </a:ext>
            </a:extLst>
          </p:cNvPr>
          <p:cNvSpPr>
            <a:spLocks noGrp="1"/>
          </p:cNvSpPr>
          <p:nvPr>
            <p:ph sz="half" idx="2"/>
          </p:nvPr>
        </p:nvSpPr>
        <p:spPr/>
        <p:txBody>
          <a:bodyPr>
            <a:normAutofit fontScale="85000" lnSpcReduction="20000"/>
          </a:bodyPr>
          <a:lstStyle/>
          <a:p>
            <a:r>
              <a:rPr lang="en-EC" dirty="0"/>
              <a:t>The company must pay for material </a:t>
            </a:r>
            <a:r>
              <a:rPr lang="en-EC"/>
              <a:t>and non-material </a:t>
            </a:r>
            <a:r>
              <a:rPr lang="en-EC" dirty="0"/>
              <a:t>damages to the 342 identified victims of servitude, </a:t>
            </a:r>
          </a:p>
          <a:p>
            <a:r>
              <a:rPr lang="en-EC" dirty="0"/>
              <a:t>The company must pay additional compensation based on specific conditions of the victims </a:t>
            </a:r>
          </a:p>
          <a:p>
            <a:r>
              <a:rPr lang="en-EC" dirty="0"/>
              <a:t>Public act acknowledging responsibility and offering an apology</a:t>
            </a:r>
            <a:r>
              <a:rPr lang="en-EC" b="1" dirty="0"/>
              <a:t>.</a:t>
            </a:r>
            <a:endParaRPr lang="en-EC" dirty="0"/>
          </a:p>
        </p:txBody>
      </p:sp>
      <p:sp>
        <p:nvSpPr>
          <p:cNvPr id="5" name="Text Placeholder 4">
            <a:extLst>
              <a:ext uri="{FF2B5EF4-FFF2-40B4-BE49-F238E27FC236}">
                <a16:creationId xmlns:a16="http://schemas.microsoft.com/office/drawing/2014/main" id="{62B35DA9-DACC-69DB-B114-606F18CA7739}"/>
              </a:ext>
            </a:extLst>
          </p:cNvPr>
          <p:cNvSpPr>
            <a:spLocks noGrp="1"/>
          </p:cNvSpPr>
          <p:nvPr>
            <p:ph type="body" sz="quarter" idx="3"/>
          </p:nvPr>
        </p:nvSpPr>
        <p:spPr/>
        <p:txBody>
          <a:bodyPr/>
          <a:lstStyle/>
          <a:p>
            <a:r>
              <a:rPr lang="en-EC" dirty="0"/>
              <a:t>State agencies</a:t>
            </a:r>
          </a:p>
        </p:txBody>
      </p:sp>
      <p:sp>
        <p:nvSpPr>
          <p:cNvPr id="6" name="Content Placeholder 5">
            <a:extLst>
              <a:ext uri="{FF2B5EF4-FFF2-40B4-BE49-F238E27FC236}">
                <a16:creationId xmlns:a16="http://schemas.microsoft.com/office/drawing/2014/main" id="{D904CEFD-F817-6ECB-2D16-397CA783A13A}"/>
              </a:ext>
            </a:extLst>
          </p:cNvPr>
          <p:cNvSpPr>
            <a:spLocks noGrp="1"/>
          </p:cNvSpPr>
          <p:nvPr>
            <p:ph sz="quarter" idx="4"/>
          </p:nvPr>
        </p:nvSpPr>
        <p:spPr/>
        <p:txBody>
          <a:bodyPr>
            <a:normAutofit fontScale="85000" lnSpcReduction="20000"/>
          </a:bodyPr>
          <a:lstStyle/>
          <a:p>
            <a:r>
              <a:rPr lang="en-EC" dirty="0"/>
              <a:t>Creation of an </a:t>
            </a:r>
            <a:r>
              <a:rPr lang="en-EC" b="1" dirty="0"/>
              <a:t>inter-institutional public policy</a:t>
            </a:r>
            <a:r>
              <a:rPr lang="en-EC" dirty="0"/>
              <a:t> aimed at addressing and overcoming the </a:t>
            </a:r>
            <a:r>
              <a:rPr lang="en-EC" b="1" dirty="0"/>
              <a:t>structural causes</a:t>
            </a:r>
            <a:r>
              <a:rPr lang="en-EC" dirty="0"/>
              <a:t> that enabled servitude. </a:t>
            </a:r>
          </a:p>
          <a:p>
            <a:pPr lvl="0"/>
            <a:r>
              <a:rPr lang="en-EC" b="1" dirty="0"/>
              <a:t>Public apologies</a:t>
            </a:r>
            <a:endParaRPr lang="en-EC" dirty="0"/>
          </a:p>
          <a:p>
            <a:pPr lvl="0"/>
            <a:r>
              <a:rPr lang="en-EC" b="1" dirty="0"/>
              <a:t>Legal reforms</a:t>
            </a:r>
            <a:r>
              <a:rPr lang="en-EC" dirty="0"/>
              <a:t> to prevent corporate impunity and eliminate slavery-like practices and other precarious forms of agricultural labor</a:t>
            </a:r>
          </a:p>
          <a:p>
            <a:pPr lvl="0"/>
            <a:r>
              <a:rPr lang="en-EC" dirty="0"/>
              <a:t>The </a:t>
            </a:r>
            <a:r>
              <a:rPr lang="en-EC" b="1" dirty="0"/>
              <a:t>creation of a documentary</a:t>
            </a:r>
            <a:r>
              <a:rPr lang="en-EC" dirty="0"/>
              <a:t> on servitude and other artistic expressions to memorialize the events</a:t>
            </a:r>
          </a:p>
          <a:p>
            <a:pPr lvl="0"/>
            <a:r>
              <a:rPr lang="en-EC" dirty="0"/>
              <a:t>The </a:t>
            </a:r>
            <a:r>
              <a:rPr lang="en-EC" b="1" dirty="0"/>
              <a:t>declaration of a day of remembrance</a:t>
            </a:r>
            <a:r>
              <a:rPr lang="en-EC" dirty="0"/>
              <a:t> for the victims of Furukawa</a:t>
            </a:r>
          </a:p>
          <a:p>
            <a:pPr lvl="0"/>
            <a:r>
              <a:rPr lang="en-EC" dirty="0"/>
              <a:t>The broad dissemination of the judgment</a:t>
            </a:r>
          </a:p>
          <a:p>
            <a:endParaRPr lang="en-EC" dirty="0"/>
          </a:p>
        </p:txBody>
      </p:sp>
    </p:spTree>
    <p:extLst>
      <p:ext uri="{BB962C8B-B14F-4D97-AF65-F5344CB8AC3E}">
        <p14:creationId xmlns:p14="http://schemas.microsoft.com/office/powerpoint/2010/main" val="3613183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AD21-490F-131E-14AF-C5AEFCE95C4C}"/>
              </a:ext>
            </a:extLst>
          </p:cNvPr>
          <p:cNvSpPr>
            <a:spLocks noGrp="1"/>
          </p:cNvSpPr>
          <p:nvPr>
            <p:ph type="title"/>
          </p:nvPr>
        </p:nvSpPr>
        <p:spPr/>
        <p:txBody>
          <a:bodyPr/>
          <a:lstStyle/>
          <a:p>
            <a:pPr algn="ctr"/>
            <a:r>
              <a:rPr lang="en-EC" dirty="0"/>
              <a:t>Buen Vivir Case Law</a:t>
            </a:r>
          </a:p>
        </p:txBody>
      </p:sp>
      <p:pic>
        <p:nvPicPr>
          <p:cNvPr id="5" name="Content Placeholder 4" descr="A qr code on a white background&#10;&#10;AI-generated content may be incorrect.">
            <a:extLst>
              <a:ext uri="{FF2B5EF4-FFF2-40B4-BE49-F238E27FC236}">
                <a16:creationId xmlns:a16="http://schemas.microsoft.com/office/drawing/2014/main" id="{4EEEA1C6-E4B9-0B2E-D4DB-FD45827894E8}"/>
              </a:ext>
            </a:extLst>
          </p:cNvPr>
          <p:cNvPicPr>
            <a:picLocks noGrp="1" noChangeAspect="1"/>
          </p:cNvPicPr>
          <p:nvPr>
            <p:ph idx="1"/>
          </p:nvPr>
        </p:nvPicPr>
        <p:blipFill>
          <a:blip r:embed="rId2"/>
          <a:stretch>
            <a:fillRect/>
          </a:stretch>
        </p:blipFill>
        <p:spPr>
          <a:xfrm>
            <a:off x="3479007" y="2052638"/>
            <a:ext cx="4195762" cy="4195762"/>
          </a:xfrm>
        </p:spPr>
      </p:pic>
    </p:spTree>
    <p:extLst>
      <p:ext uri="{BB962C8B-B14F-4D97-AF65-F5344CB8AC3E}">
        <p14:creationId xmlns:p14="http://schemas.microsoft.com/office/powerpoint/2010/main" val="504606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0639-4F45-115D-81E5-456A9FA54319}"/>
              </a:ext>
            </a:extLst>
          </p:cNvPr>
          <p:cNvSpPr>
            <a:spLocks noGrp="1"/>
          </p:cNvSpPr>
          <p:nvPr>
            <p:ph type="title"/>
          </p:nvPr>
        </p:nvSpPr>
        <p:spPr>
          <a:xfrm>
            <a:off x="646111" y="452718"/>
            <a:ext cx="9404723" cy="1400530"/>
          </a:xfrm>
        </p:spPr>
        <p:txBody>
          <a:bodyPr>
            <a:normAutofit/>
          </a:bodyPr>
          <a:lstStyle/>
          <a:p>
            <a:r>
              <a:rPr lang="en-EC" dirty="0"/>
              <a:t>For further discussion:</a:t>
            </a:r>
          </a:p>
        </p:txBody>
      </p:sp>
      <p:graphicFrame>
        <p:nvGraphicFramePr>
          <p:cNvPr id="5" name="Content Placeholder 2">
            <a:extLst>
              <a:ext uri="{FF2B5EF4-FFF2-40B4-BE49-F238E27FC236}">
                <a16:creationId xmlns:a16="http://schemas.microsoft.com/office/drawing/2014/main" id="{E01EA306-17A7-6F2C-028E-87DDEC0DCE52}"/>
              </a:ext>
            </a:extLst>
          </p:cNvPr>
          <p:cNvGraphicFramePr>
            <a:graphicFrameLocks noGrp="1"/>
          </p:cNvGraphicFramePr>
          <p:nvPr>
            <p:ph idx="1"/>
            <p:extLst>
              <p:ext uri="{D42A27DB-BD31-4B8C-83A1-F6EECF244321}">
                <p14:modId xmlns:p14="http://schemas.microsoft.com/office/powerpoint/2010/main" val="2879933993"/>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231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267A3B-9204-0DB9-6493-D17BEF597B4C}"/>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hand filling a glass with water from a faucet&#10;&#10;AI-generated content may be incorrect.">
            <a:extLst>
              <a:ext uri="{FF2B5EF4-FFF2-40B4-BE49-F238E27FC236}">
                <a16:creationId xmlns:a16="http://schemas.microsoft.com/office/drawing/2014/main" id="{1168CD6E-037F-0140-2DF5-3CB36690FD95}"/>
              </a:ext>
            </a:extLst>
          </p:cNvPr>
          <p:cNvPicPr>
            <a:picLocks noChangeAspect="1"/>
          </p:cNvPicPr>
          <p:nvPr/>
        </p:nvPicPr>
        <p:blipFill>
          <a:blip r:embed="rId2">
            <a:alphaModFix amt="35000"/>
          </a:blip>
          <a:srcRect t="622" b="13826"/>
          <a:stretch>
            <a:fillRect/>
          </a:stretch>
        </p:blipFill>
        <p:spPr>
          <a:xfrm>
            <a:off x="20" y="-1"/>
            <a:ext cx="12191980" cy="6858000"/>
          </a:xfrm>
          <a:prstGeom prst="rect">
            <a:avLst/>
          </a:prstGeom>
        </p:spPr>
      </p:pic>
      <p:sp>
        <p:nvSpPr>
          <p:cNvPr id="2" name="Title 1">
            <a:extLst>
              <a:ext uri="{FF2B5EF4-FFF2-40B4-BE49-F238E27FC236}">
                <a16:creationId xmlns:a16="http://schemas.microsoft.com/office/drawing/2014/main" id="{F83F7B71-78F8-038C-397A-055DAB5DC51D}"/>
              </a:ext>
            </a:extLst>
          </p:cNvPr>
          <p:cNvSpPr>
            <a:spLocks noGrp="1"/>
          </p:cNvSpPr>
          <p:nvPr>
            <p:ph type="title"/>
          </p:nvPr>
        </p:nvSpPr>
        <p:spPr>
          <a:xfrm>
            <a:off x="646111" y="452718"/>
            <a:ext cx="10701443" cy="1400530"/>
          </a:xfrm>
        </p:spPr>
        <p:txBody>
          <a:bodyPr>
            <a:normAutofit fontScale="90000"/>
          </a:bodyPr>
          <a:lstStyle/>
          <a:p>
            <a:r>
              <a:rPr lang="en-EC" b="1" dirty="0"/>
              <a:t>Judgment </a:t>
            </a:r>
            <a:r>
              <a:rPr lang="en-US" b="1" dirty="0"/>
              <a:t>533-15-EP/23 </a:t>
            </a:r>
            <a:br>
              <a:rPr lang="en-US" b="1" dirty="0"/>
            </a:br>
            <a:r>
              <a:rPr lang="en-US" b="1" dirty="0"/>
              <a:t>(Right to Water in Relation to Private Parties) </a:t>
            </a:r>
            <a:endParaRPr lang="en-EC" dirty="0"/>
          </a:p>
        </p:txBody>
      </p:sp>
      <p:sp>
        <p:nvSpPr>
          <p:cNvPr id="14" name="Content Placeholder 13">
            <a:extLst>
              <a:ext uri="{FF2B5EF4-FFF2-40B4-BE49-F238E27FC236}">
                <a16:creationId xmlns:a16="http://schemas.microsoft.com/office/drawing/2014/main" id="{80D2F292-949B-E031-15FF-9FAD336D3DAF}"/>
              </a:ext>
            </a:extLst>
          </p:cNvPr>
          <p:cNvSpPr>
            <a:spLocks noGrp="1"/>
          </p:cNvSpPr>
          <p:nvPr>
            <p:ph idx="1"/>
          </p:nvPr>
        </p:nvSpPr>
        <p:spPr>
          <a:xfrm>
            <a:off x="1103312" y="2052918"/>
            <a:ext cx="8946541" cy="4195481"/>
          </a:xfrm>
        </p:spPr>
        <p:txBody>
          <a:bodyPr>
            <a:normAutofit/>
          </a:bodyPr>
          <a:lstStyle/>
          <a:p>
            <a:r>
              <a:rPr lang="en-US" dirty="0"/>
              <a:t>Couple living in a private residential complex</a:t>
            </a:r>
          </a:p>
          <a:p>
            <a:r>
              <a:rPr lang="en-US" dirty="0"/>
              <a:t>The pre-association (which manages the communal areas) suspended their electricity and water, due to non-payment of fees. </a:t>
            </a:r>
          </a:p>
        </p:txBody>
      </p:sp>
    </p:spTree>
    <p:extLst>
      <p:ext uri="{BB962C8B-B14F-4D97-AF65-F5344CB8AC3E}">
        <p14:creationId xmlns:p14="http://schemas.microsoft.com/office/powerpoint/2010/main" val="40909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3738</TotalTime>
  <Words>9344</Words>
  <Application>Microsoft Macintosh PowerPoint</Application>
  <PresentationFormat>Widescreen</PresentationFormat>
  <Paragraphs>560</Paragraphs>
  <Slides>82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82</vt:i4>
      </vt:variant>
    </vt:vector>
  </HeadingPairs>
  <TitlesOfParts>
    <vt:vector size="85" baseType="lpstr">
      <vt:lpstr>Century Gothic</vt:lpstr>
      <vt:lpstr>Wingdings 3</vt:lpstr>
      <vt:lpstr>Ion</vt:lpstr>
      <vt:lpstr>The Case Law of the  Constitutional Court of Ecuador  on Sumak Kawsay Rights </vt:lpstr>
      <vt:lpstr>10 facts  you need to know about the  2008 Constitution</vt:lpstr>
      <vt:lpstr>Sumak Kawsay (Buen Vivir)</vt:lpstr>
      <vt:lpstr>PowerPoint Presentation</vt:lpstr>
      <vt:lpstr>Right to Water</vt:lpstr>
      <vt:lpstr>Judgment 232-15-JP/21 (Potable Water Service for Priority Attention Groups) </vt:lpstr>
      <vt:lpstr> Judgment  232-15-JP/21   Rights    </vt:lpstr>
      <vt:lpstr>Judgment  232-15-JP/21   Reparations</vt:lpstr>
      <vt:lpstr>Judgment 533-15-EP/23  (Right to Water in Relation to Private Parties) </vt:lpstr>
      <vt:lpstr>Judgment 533-15-EP/23</vt:lpstr>
      <vt:lpstr>Right to Food</vt:lpstr>
      <vt:lpstr>Right to Food</vt:lpstr>
      <vt:lpstr>Judgment 22-17-IN/22 (GMOs) </vt:lpstr>
      <vt:lpstr>Right to Culture and Science</vt:lpstr>
      <vt:lpstr>Judgment 1203-21-JP/24 (cultural identity of Awá girl) </vt:lpstr>
      <vt:lpstr>Judgment 1203-21-JP/24</vt:lpstr>
      <vt:lpstr>Right to Education</vt:lpstr>
      <vt:lpstr>Judgment  1497-20-JP/21  Access to education of migrant children </vt:lpstr>
      <vt:lpstr>Judgment 1497-20-JP/21 </vt:lpstr>
      <vt:lpstr>Judgment 1894-10-JP/20  Prohibition of Discrimination Based on Pregnancy in Educational Settings  </vt:lpstr>
      <vt:lpstr>Judgment 1894-10-JP/20 </vt:lpstr>
      <vt:lpstr>Judgment 791-21-JP/22 – Exclusion from Police Selection Process Due to Ovarian Cyst Diagnosis</vt:lpstr>
      <vt:lpstr>Judgment 791-21-JP/22 </vt:lpstr>
      <vt:lpstr>Other Important Judgments on the Right to Education </vt:lpstr>
      <vt:lpstr>Right to Habitat and Housing</vt:lpstr>
      <vt:lpstr>Judgment 515-20-JP/21  Housing for earthquake victims </vt:lpstr>
      <vt:lpstr>Judgment 515-20-JP/21</vt:lpstr>
      <vt:lpstr>Judgment 832-20-JP/21 – Right to Housing and Property of Older Adults Violated by Private Actors </vt:lpstr>
      <vt:lpstr>Judgment 832-20-JP/21 </vt:lpstr>
      <vt:lpstr>Right to Health</vt:lpstr>
      <vt:lpstr>Judgment 904-12-JP/19  Reproductive health, obstetric violence</vt:lpstr>
      <vt:lpstr>Judgment 904-12-JP/19 </vt:lpstr>
      <vt:lpstr>Judgment 983-18-JP/21  Right to health, migratory status </vt:lpstr>
      <vt:lpstr>Judgment 983-18-JP/21 </vt:lpstr>
      <vt:lpstr>Judgment 16-16-JC/20  Right to health of people with chronic kidney disease</vt:lpstr>
      <vt:lpstr>Judgment 16-16-JC/20 </vt:lpstr>
      <vt:lpstr>Judgment 2951-17-EP/21  right to health, private hospital   </vt:lpstr>
      <vt:lpstr>Judgment 2951-17-EP/21   </vt:lpstr>
      <vt:lpstr>Judgment 679-18-JP/20 Access to  medicine for people with catastrophic illnesses</vt:lpstr>
      <vt:lpstr>Right to Work</vt:lpstr>
      <vt:lpstr>Judgment 3-19-JP/20 Pregnant and Lactating Women’s Right to Care    </vt:lpstr>
      <vt:lpstr>Judgment 3-19-JP/20   </vt:lpstr>
      <vt:lpstr>Right to Social Securty</vt:lpstr>
      <vt:lpstr>Judgment 889-20-JP/21 Right to survivor’s pension</vt:lpstr>
      <vt:lpstr>Judgment 889-20-JP/21   </vt:lpstr>
      <vt:lpstr>Judgment 2936-18-EP/21  Social Security for Artisans</vt:lpstr>
      <vt:lpstr>Judgment 2936-18-EP/21  Social Security for Artisans</vt:lpstr>
      <vt:lpstr>Judgment 2936-18-EP/21   </vt:lpstr>
      <vt:lpstr>Other Important Judgments on the Right to Social security </vt:lpstr>
      <vt:lpstr>Right to a Healty Environment</vt:lpstr>
      <vt:lpstr>Rights of Nature</vt:lpstr>
      <vt:lpstr>Through the rights to a healty environment and Nature’s Rights, the Court has protected</vt:lpstr>
      <vt:lpstr>Judgment 273-19-JP/22 Right to prior consultation of the A’I Cofán of Sinangoe </vt:lpstr>
      <vt:lpstr>Judgment 273-19-JP/22</vt:lpstr>
      <vt:lpstr>Judgment 22-18-IN/21  Mangroves as Rights-Holders  </vt:lpstr>
      <vt:lpstr>Judgment 1149-19-JP/21 – Los Cedros Protected Forest as a Rights-Holder</vt:lpstr>
      <vt:lpstr>Judgment 1185-20-JP/21  Aquepi River as a Rights-Holder</vt:lpstr>
      <vt:lpstr>Judgment 2167-21-EP/22  Monjas River as a Rights-Holder</vt:lpstr>
      <vt:lpstr>Judgment 2167-21-EP/22</vt:lpstr>
      <vt:lpstr>Judgment 253-20-JH/22 – “Estrellita” the Woolly Monkey as a Rights-Holder</vt:lpstr>
      <vt:lpstr>Other Relevant Decisions on the Rights of Nature and the Right to a Healthy Environment </vt:lpstr>
      <vt:lpstr>Judgment 1072-21-JP/24 Modern Slavery in Furukawa</vt:lpstr>
      <vt:lpstr>Judgment 1072-21-JP/24 Modern Slavery in Furukawa</vt:lpstr>
      <vt:lpstr>Judgment 1072-21-JP/24 Modern Slavery in Furukawa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Judgment 1072-21-JP/24 Modern Slavery in Furukawa</vt:lpstr>
      <vt:lpstr>This practice constituted  servidumbre de la gleba (bonded labor)</vt:lpstr>
      <vt:lpstr>The victims</vt:lpstr>
      <vt:lpstr>Modern slavery in Furukawa: Rights</vt:lpstr>
      <vt:lpstr>Modern slavery in Furukawa: Reparations</vt:lpstr>
      <vt:lpstr>Buen Vivir Case Law</vt:lpstr>
      <vt:lpstr>For further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Daniela Salazar Marín</dc:creator>
  <cp:lastModifiedBy>Daniela Salazar Marín</cp:lastModifiedBy>
  <cp:revision>12</cp:revision>
  <dcterms:created xsi:type="dcterms:W3CDTF">2025-06-07T21:08:40Z</dcterms:created>
  <dcterms:modified xsi:type="dcterms:W3CDTF">2025-06-19T08:43:38Z</dcterms:modified>
</cp:coreProperties>
</file>